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89"/>
  </p:handoutMasterIdLst>
  <p:sldIdLst>
    <p:sldId id="256" r:id="rId3"/>
    <p:sldId id="257" r:id="rId4"/>
    <p:sldId id="382" r:id="rId6"/>
    <p:sldId id="310" r:id="rId7"/>
    <p:sldId id="420" r:id="rId8"/>
    <p:sldId id="590" r:id="rId9"/>
    <p:sldId id="591" r:id="rId10"/>
    <p:sldId id="592" r:id="rId11"/>
    <p:sldId id="311" r:id="rId12"/>
    <p:sldId id="284" r:id="rId13"/>
    <p:sldId id="312" r:id="rId14"/>
    <p:sldId id="313" r:id="rId15"/>
    <p:sldId id="263" r:id="rId16"/>
    <p:sldId id="264" r:id="rId17"/>
    <p:sldId id="465" r:id="rId18"/>
    <p:sldId id="265" r:id="rId19"/>
    <p:sldId id="421" r:id="rId20"/>
    <p:sldId id="266" r:id="rId21"/>
    <p:sldId id="267" r:id="rId22"/>
    <p:sldId id="529" r:id="rId23"/>
    <p:sldId id="530" r:id="rId24"/>
    <p:sldId id="268" r:id="rId25"/>
    <p:sldId id="259" r:id="rId26"/>
    <p:sldId id="270" r:id="rId27"/>
    <p:sldId id="271" r:id="rId28"/>
    <p:sldId id="272" r:id="rId29"/>
    <p:sldId id="273" r:id="rId30"/>
    <p:sldId id="274" r:id="rId31"/>
    <p:sldId id="275" r:id="rId32"/>
    <p:sldId id="276" r:id="rId33"/>
    <p:sldId id="348" r:id="rId34"/>
    <p:sldId id="365" r:id="rId35"/>
    <p:sldId id="283" r:id="rId36"/>
    <p:sldId id="503" r:id="rId37"/>
    <p:sldId id="504" r:id="rId38"/>
    <p:sldId id="278" r:id="rId39"/>
    <p:sldId id="279" r:id="rId40"/>
    <p:sldId id="280" r:id="rId41"/>
    <p:sldId id="589" r:id="rId42"/>
    <p:sldId id="285" r:id="rId43"/>
    <p:sldId id="314" r:id="rId44"/>
    <p:sldId id="593" r:id="rId45"/>
    <p:sldId id="315" r:id="rId46"/>
    <p:sldId id="316" r:id="rId47"/>
    <p:sldId id="317" r:id="rId48"/>
    <p:sldId id="343" r:id="rId49"/>
    <p:sldId id="344" r:id="rId50"/>
    <p:sldId id="277" r:id="rId51"/>
    <p:sldId id="308" r:id="rId52"/>
    <p:sldId id="460" r:id="rId53"/>
    <p:sldId id="569" r:id="rId54"/>
    <p:sldId id="309" r:id="rId55"/>
    <p:sldId id="422" r:id="rId56"/>
    <p:sldId id="579" r:id="rId57"/>
    <p:sldId id="580" r:id="rId58"/>
    <p:sldId id="581" r:id="rId59"/>
    <p:sldId id="459" r:id="rId60"/>
    <p:sldId id="501" r:id="rId61"/>
    <p:sldId id="505" r:id="rId62"/>
    <p:sldId id="506" r:id="rId63"/>
    <p:sldId id="508" r:id="rId64"/>
    <p:sldId id="509" r:id="rId65"/>
    <p:sldId id="464" r:id="rId66"/>
    <p:sldId id="653" r:id="rId67"/>
    <p:sldId id="654" r:id="rId68"/>
    <p:sldId id="655" r:id="rId69"/>
    <p:sldId id="656" r:id="rId70"/>
    <p:sldId id="657" r:id="rId71"/>
    <p:sldId id="658" r:id="rId72"/>
    <p:sldId id="659" r:id="rId73"/>
    <p:sldId id="660" r:id="rId74"/>
    <p:sldId id="666" r:id="rId75"/>
    <p:sldId id="667" r:id="rId76"/>
    <p:sldId id="668" r:id="rId77"/>
    <p:sldId id="648" r:id="rId78"/>
    <p:sldId id="649" r:id="rId79"/>
    <p:sldId id="650" r:id="rId80"/>
    <p:sldId id="651" r:id="rId81"/>
    <p:sldId id="652" r:id="rId82"/>
    <p:sldId id="669" r:id="rId83"/>
    <p:sldId id="670" r:id="rId84"/>
    <p:sldId id="671" r:id="rId85"/>
    <p:sldId id="672" r:id="rId86"/>
    <p:sldId id="673" r:id="rId87"/>
    <p:sldId id="679" r:id="rId8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2" Type="http://schemas.openxmlformats.org/officeDocument/2006/relationships/tableStyles" Target="tableStyles.xml"/><Relationship Id="rId91" Type="http://schemas.openxmlformats.org/officeDocument/2006/relationships/viewProps" Target="viewProps.xml"/><Relationship Id="rId90" Type="http://schemas.openxmlformats.org/officeDocument/2006/relationships/presProps" Target="presProps.xml"/><Relationship Id="rId9" Type="http://schemas.openxmlformats.org/officeDocument/2006/relationships/slide" Target="slides/slide6.xml"/><Relationship Id="rId89" Type="http://schemas.openxmlformats.org/officeDocument/2006/relationships/handoutMaster" Target="handoutMasters/handoutMaster1.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a:p>
          <a:p>
            <a:r>
              <a:rPr lang="en-US" altLang="zh-CN"/>
              <a:t>emerge acts as package manager like “apt” in ubuntu, but in Chromium OS build system, i.e. the Portage. For example, emerge-armgeneric vim, to bring vim into ARM target filesystem. With option “--unmerge”will remove a package from the targeet filesystem.</a:t>
            </a:r>
            <a:endParaRPr lang="en-US" altLang="zh-CN"/>
          </a:p>
          <a:p>
            <a:r>
              <a:rPr lang="x-none" altLang="en-US"/>
              <a:t>make.conf - custom settings for Portage, Key variables defined in /etc/make.conf</a:t>
            </a:r>
            <a:endParaRPr lang="x-none" altLang="en-US"/>
          </a:p>
          <a:p>
            <a:r>
              <a:rPr lang="en-US" altLang="zh-CN"/>
              <a:t>DISTDIR变量定义了Portage将会把下载的源码存放到哪个路径。默认值是/usr/portage/distfiles</a:t>
            </a:r>
            <a:r>
              <a:rPr lang="x-none" altLang="en-US"/>
              <a:t>.</a:t>
            </a:r>
            <a:endParaRPr lang="x-none" altLang="en-US"/>
          </a:p>
          <a:p>
            <a:r>
              <a:rPr lang="x-none" altLang="en-US"/>
              <a:t>Portage files Reference: https://wiki.gentoo.org/wiki/Handbook:AMD64/Portage/Files</a:t>
            </a:r>
            <a:endParaRPr lang="x-none" altLang="en-US"/>
          </a:p>
          <a:p>
            <a:endParaRPr lang="x-none"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https://www.chromium.org/chromium-os/developer-guide/developer-workflow</a:t>
            </a:r>
            <a:endParaRPr lang="en-US" altLang="zh-CN"/>
          </a:p>
          <a:p>
            <a:r>
              <a:rPr lang="en-US" altLang="zh-CN"/>
              <a:t>Ex.</a:t>
            </a:r>
            <a:endParaRPr lang="en-US" altLang="zh-CN"/>
          </a:p>
          <a:p>
            <a:r>
              <a:rPr lang="en-US" altLang="zh-CN"/>
              <a:t>cros_workon --board=${BOARD} --all list</a:t>
            </a:r>
            <a:endParaRPr lang="en-US" altLang="zh-CN"/>
          </a:p>
          <a:p>
            <a:r>
              <a:rPr lang="en-US" altLang="zh-CN"/>
              <a:t>Will list all packages that comply to the standards as following:</a:t>
            </a:r>
            <a:endParaRPr lang="en-US" altLang="zh-CN"/>
          </a:p>
          <a:p>
            <a:pPr marL="171450" indent="-171450">
              <a:buFont typeface="Arial" charset="0"/>
              <a:buChar char="•"/>
            </a:pPr>
            <a:r>
              <a:rPr lang="en-US" altLang="zh-CN"/>
              <a:t>The ebuild for the package lives in the src/third_party/chromiumos-overlay or src/overlays/overlay-${BOARD} directories.</a:t>
            </a:r>
            <a:endParaRPr lang="en-US" altLang="zh-CN"/>
          </a:p>
          <a:p>
            <a:pPr marL="171450" indent="-171450">
              <a:buFont typeface="Arial" charset="0"/>
              <a:buChar char="•"/>
            </a:pPr>
            <a:r>
              <a:rPr lang="en-US" altLang="zh-CN"/>
              <a:t>There is an ebuild for the package that ends with 9999.ebuild.</a:t>
            </a:r>
            <a:endParaRPr lang="en-US" altLang="zh-CN"/>
          </a:p>
          <a:p>
            <a:pPr marL="171450" indent="-171450">
              <a:buFont typeface="Arial" charset="0"/>
              <a:buChar char="•"/>
            </a:pPr>
            <a:r>
              <a:rPr lang="en-US" altLang="zh-CN"/>
              <a:t>The ebuild inherits from the cros-workon class.</a:t>
            </a:r>
            <a:endParaRPr lang="en-US" altLang="zh-CN"/>
          </a:p>
          <a:p>
            <a:pPr marL="171450" indent="-171450">
              <a:buFont typeface="Arial" charset="0"/>
              <a:buChar char="•"/>
            </a:pPr>
            <a:r>
              <a:rPr lang="en-US" altLang="zh-CN"/>
              <a:t>The ebuild has a KEYWORDS in the ebuild containing this architecture name (like "x86").</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a:solidFill>
                  <a:schemeClr val="tx1"/>
                </a:solidFill>
                <a:uFillTx/>
              </a:rPr>
              <a:t>cros_workon --board=${BOARD} start ${PACKAGE_NAME}</a:t>
            </a:r>
            <a:endParaRPr lang="zh-CN" altLang="en-US" sz="1400">
              <a:solidFill>
                <a:schemeClr val="tx1"/>
              </a:solidFill>
              <a:uFillTx/>
            </a:endParaRPr>
          </a:p>
          <a:p>
            <a:r>
              <a:rPr lang="zh-CN" altLang="en-US" sz="1400">
                <a:solidFill>
                  <a:schemeClr val="tx1"/>
                </a:solidFill>
                <a:uFillTx/>
              </a:rPr>
              <a:t>This command:</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the 9999 version of the ebuild instead of the stable, committed version.</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Indicates that you'd like to build from source every time.</a:t>
            </a:r>
            <a:endParaRPr lang="zh-CN" altLang="en-US" sz="1400">
              <a:solidFill>
                <a:schemeClr val="tx1"/>
              </a:solidFill>
              <a:uFillTx/>
            </a:endParaRPr>
          </a:p>
          <a:p>
            <a:pPr marL="171450" indent="-171450">
              <a:buFont typeface="Arial" charset="0"/>
              <a:buChar char="•"/>
            </a:pPr>
            <a:r>
              <a:rPr lang="zh-CN" altLang="en-US" sz="140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a:solidFill>
                <a:schemeClr val="tx1"/>
              </a:solidFill>
              <a:uFillTx/>
            </a:endParaRPr>
          </a:p>
          <a:p>
            <a:pPr indent="0">
              <a:buFont typeface="Arial" charset="0"/>
              <a:buNone/>
            </a:pPr>
            <a:r>
              <a:rPr lang="zh-CN" altLang="en-US" sz="1400">
                <a:solidFill>
                  <a:schemeClr val="tx1"/>
                </a:solidFill>
                <a:uFillTx/>
              </a:rPr>
              <a:t>After running cros_workon, sync down the sources </a:t>
            </a:r>
            <a:r>
              <a:rPr lang="en-US" altLang="zh-CN" sz="1400">
                <a:solidFill>
                  <a:schemeClr val="tx1"/>
                </a:solidFill>
                <a:uFillTx/>
              </a:rPr>
              <a:t>via “repo sync” command executed from the outside of chroot, i.e. the ToT.</a:t>
            </a:r>
            <a:endParaRPr lang="en-US" altLang="zh-CN" sz="1400">
              <a:solidFill>
                <a:schemeClr val="tx1"/>
              </a:solidFill>
              <a:uFillTx/>
            </a:endParaRPr>
          </a:p>
          <a:p>
            <a:pPr indent="0">
              <a:buFont typeface="Arial" charset="0"/>
              <a:buNone/>
            </a:pPr>
            <a:r>
              <a:rPr lang="en-US" altLang="zh-CN" sz="1400">
                <a:solidFill>
                  <a:schemeClr val="tx1"/>
                </a:solidFill>
                <a:uFillTx/>
              </a:rPr>
              <a:t>cros_workon --board=${BOARD} --all info | grep platform/ec</a:t>
            </a:r>
            <a:endParaRPr lang="en-US" altLang="zh-CN" sz="1400">
              <a:solidFill>
                <a:schemeClr val="tx1"/>
              </a:solidFill>
              <a:uFillTx/>
            </a:endParaRPr>
          </a:p>
          <a:p>
            <a:pPr indent="0">
              <a:buFont typeface="Arial" charset="0"/>
              <a:buNone/>
            </a:pPr>
            <a:r>
              <a:rPr lang="en-US" altLang="zh-CN" sz="1400">
                <a:solidFill>
                  <a:schemeClr val="tx1"/>
                </a:solidFill>
                <a:uFillTx/>
              </a:rPr>
              <a:t>This command is to find out which ebuilds use for this source code from a specific directory, the command output are: chromeos-base/ec-utils chromiumos/platform/ec src/platform/ec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name of the ebuild is chromeos-base/ec-utils</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git repository on the server is chromiumos/platform/ec</a:t>
            </a:r>
            <a:endParaRPr lang="en-US" altLang="zh-CN" sz="1400">
              <a:solidFill>
                <a:schemeClr val="tx1"/>
              </a:solidFill>
              <a:uFillTx/>
            </a:endParaRPr>
          </a:p>
          <a:p>
            <a:pPr marL="171450" indent="-171450">
              <a:buFont typeface="Arial" charset="0"/>
              <a:buChar char="•"/>
            </a:pPr>
            <a:r>
              <a:rPr lang="en-US" altLang="zh-CN" sz="1400">
                <a:solidFill>
                  <a:schemeClr val="tx1"/>
                </a:solidFill>
                <a:uFillTx/>
              </a:rPr>
              <a:t>The path to the source code on your system is src/platform/ec</a:t>
            </a:r>
            <a:endParaRPr lang="en-US" altLang="zh-CN" sz="1400">
              <a:solidFill>
                <a:schemeClr val="tx1"/>
              </a:solidFill>
              <a:uFillTx/>
            </a:endParaRPr>
          </a:p>
          <a:p>
            <a:pPr indent="0">
              <a:buFont typeface="Arial" charset="0"/>
              <a:buNone/>
            </a:pPr>
            <a:r>
              <a:rPr lang="en-US" altLang="zh-CN" sz="1400">
                <a:solidFill>
                  <a:schemeClr val="tx1"/>
                </a:solidFill>
                <a:uFillTx/>
              </a:rPr>
              <a:t>equery-${BOARD} which ${PACKAGE_NAME}</a:t>
            </a:r>
            <a:endParaRPr lang="en-US" altLang="zh-CN" sz="1400">
              <a:solidFill>
                <a:schemeClr val="tx1"/>
              </a:solidFill>
              <a:uFillTx/>
            </a:endParaRPr>
          </a:p>
          <a:p>
            <a:pPr indent="0">
              <a:buFont typeface="Arial" charset="0"/>
              <a:buNone/>
            </a:pPr>
            <a:r>
              <a:rPr lang="en-US" altLang="zh-CN" sz="1400">
                <a:solidFill>
                  <a:schemeClr val="tx1"/>
                </a:solidFill>
                <a:uFillTx/>
              </a:rPr>
              <a:t>This command finds out which ebuild file used for this specified package. Ex. platform/ec.</a:t>
            </a:r>
            <a:endParaRPr lang="en-US" altLang="zh-CN" sz="1400">
              <a:solidFill>
                <a:schemeClr val="tx1"/>
              </a:solidFill>
              <a:uFillTx/>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a:t>http://l.lidian.info/zh-hant/Chromium_OS/developer_guide</a:t>
            </a:r>
            <a:endParaRPr lang="en-US"/>
          </a:p>
          <a:p>
            <a:r>
              <a:rPr lang="en-US"/>
              <a:t>首次執行 build_packages 將下載約 1.7GB 的源碼包與 1.3GB 的二進制程序包。更多關於 build_packages 到底做了什麼的信息請參看這裡。總之它會嘗試下載現有程序包來避免進行編譯（並將它們放在 /build/${BOARD}/packages 以備後續使用）。如果沒有程序包可下載，則會下載源碼包(並將它們放在 /var/lib/portage/distfiles-target）並編譯它們。</a:t>
            </a:r>
            <a:endParaRPr lang="en-US"/>
          </a:p>
          <a:p>
            <a:endParaRPr lang="en-US"/>
          </a:p>
          <a:p>
            <a:r>
              <a:rPr lang="en-US"/>
              <a:t>通常，build_packages 將編譯穩定版的軟件包（如根據已 commit 的 git 源），除非您在開發軟件包（帶 cros_workon）。 如果您在開發軟件包，build_packages 將使用您本地的源碼進行編譯。 關於cros_workon 的信息請參見下文。</a:t>
            </a:r>
            <a:endParaRPr lang="en-US"/>
          </a:p>
          <a:p>
            <a:endParaRPr lang="en-US"/>
          </a:p>
          <a:p>
            <a:r>
              <a:rPr lang="en-US"/>
              <a:t>邊注：--oldchromebinary 標記不是必需的，但在某些罕見的情況下（當 Chrome/Chromium 瀏覽器近期有修訂時）可以讓您的編譯更快，但代價是 Chrome/Chromium 的版本稍舊。 這在將來可能會成為默認選項。</a:t>
            </a:r>
            <a:endParaRPr lang="en-US"/>
          </a:p>
          <a:p>
            <a:endParaRPr lang="en-US"/>
          </a:p>
          <a:p>
            <a:r>
              <a:rPr lang="en-US"/>
              <a:t>邊注：即使有一些標記可優化編譯（如 --nowithdev、--nowithautotest 等），您也不應當使用它們（即使您不打算編譯開發/測試映像）。如果您使用了這些選項，還有些虛擬軟件包問題可能會導致一些難以調試的差異。 </a:t>
            </a:r>
            <a:endParaRPr lang="en-US"/>
          </a:p>
          <a:p>
            <a:r>
              <a:rPr lang="en-US"/>
              <a:t>build_packages 步驟完成之後，您就可以通過在 ~/trunk/src/scripts 目錄中執行該命令創建映像文件了：</a:t>
            </a:r>
            <a:endParaRPr lang="en-US"/>
          </a:p>
          <a:p>
            <a:endParaRPr lang="en-US"/>
          </a:p>
          <a:p>
            <a:r>
              <a:rPr lang="en-US"/>
              <a:t>./build_image --board=${BOARD} --withdev --noenable_rootfs_verification</a:t>
            </a:r>
            <a:endParaRPr lang="en-US"/>
          </a:p>
          <a:p>
            <a:endParaRPr lang="en-US"/>
          </a:p>
          <a:p>
            <a:r>
              <a:rPr lang="en-US"/>
              <a:t>這將創建帶有可讓您自由修改 root 文件系統的開發工具的映像。 生成的映像不是安全的 Chromium OS 版本，但可以給您相對自由的訪問。 如果您想要更安全、加鎖版的 Chromium OS，可以去掉 --withdev 與 --noenable_rootfs_verification 選項。</a:t>
            </a:r>
            <a:endParaRPr lang="en-US"/>
          </a:p>
          <a:p>
            <a:endParaRPr lang="en-US"/>
          </a:p>
          <a:p>
            <a:r>
              <a:rPr lang="en-US"/>
              <a:t>build_image 所生成的映像位於 ~/trunk/src/build/images/${BOARD}/versionNum/（其中 versionNum 代表實際的版本號）。 為給定 board 生成的最新映像將被創建成符號鏈接 ~/trunk/src/build/images/${BOARD}/latest。 </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https://android.googlesource.com/platform/hardware/bsp/kernel/intel/+/edison-3.10/Documentation/gpio.txt</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Debug Messages during Boot Process: https://www.kernel.org/doc/html/v4.15/admin-guide/dynamic-debug-howto.html#debug-messages-during-boot-process</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https://techsparx.com/chromebooks/crostini/crostini-getting-started.html</a:t>
            </a:r>
            <a:endParaRPr lang="en-US" altLang="zh-CN"/>
          </a:p>
          <a:p>
            <a:r>
              <a:rPr lang="en-US" altLang="zh-CN"/>
              <a:t>https://www.reddit.com/r/Crostini/</a:t>
            </a:r>
            <a:endParaRPr lang="en-US" altLang="zh-CN"/>
          </a:p>
          <a:p>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chromium arc android application</a:t>
            </a:r>
            <a:endParaRPr lang="en-US"/>
          </a:p>
          <a:p>
            <a:r>
              <a:rPr lang="en-US"/>
              <a:t>Running Android apps using Docker and ARC Welder</a:t>
            </a:r>
            <a:r>
              <a:rPr lang="x-none" altLang="en-US"/>
              <a:t>: </a:t>
            </a:r>
            <a:r>
              <a:rPr lang="en-US"/>
              <a:t>https://github.com/tomwillfixit/arc-welder</a:t>
            </a:r>
            <a:endParaRPr lang="en-US"/>
          </a:p>
          <a:p>
            <a:r>
              <a:rPr lang="x-none" altLang="en-US"/>
              <a:t>An alternative ARC Welder solution: </a:t>
            </a:r>
            <a:endParaRPr lang="x-none" altLang="en-US"/>
          </a:p>
          <a:p>
            <a:r>
              <a:rPr lang="x-none" altLang="en-US"/>
              <a:t>    https://bitbucket.org/vladikoff/archon.git</a:t>
            </a:r>
            <a:endParaRPr lang="x-none" altLang="en-US"/>
          </a:p>
          <a:p>
            <a:r>
              <a:rPr lang="x-none" altLang="en-US"/>
              <a:t>    https://archon-runtime.github.io/</a:t>
            </a:r>
            <a:endParaRPr lang="x-none" altLang="en-US"/>
          </a:p>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endParaRPr lang="en-US" altLang="zh-CN" sz="18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https://blog.csdn.net/jinzhuojun/article/details/47290707</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https://jerry2yang.wordpress.com/2011/10/05/linux-display0-0/</a:t>
            </a:r>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https://zhuanlan.zhihu.com/p/26172972</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Mus Window System</a:t>
            </a:r>
            <a:r>
              <a:rPr lang="en-US" altLang="zh-CN"/>
              <a:t>: </a:t>
            </a:r>
            <a:r>
              <a:rPr lang="zh-CN" altLang="en-US"/>
              <a:t>http://frederic-wang.fr/mus-window-system.html</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Inter-process Communication (IPC)</a:t>
            </a:r>
            <a:r>
              <a:rPr lang="en-US" altLang="zh-CN"/>
              <a:t>: https://www.chromium.org/developers/design-documents/inter-process-communication</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There are multiple potential overlays locations, depend on if overlay contents are public, private, and/or a variant of a base board.</a:t>
            </a:r>
            <a:endParaRPr lang="en-US" altLang="zh-CN"/>
          </a:p>
          <a:p>
            <a:r>
              <a:rPr lang="en-US" altLang="zh-CN"/>
              <a:t>The locations in order of inclusion are:</a:t>
            </a:r>
            <a:endParaRPr lang="en-US" altLang="zh-CN"/>
          </a:p>
          <a:p>
            <a:r>
              <a:rPr lang="en-US" altLang="zh-CN"/>
              <a:t>* src/overlays/overlay-&lt;board&gt;</a:t>
            </a:r>
            <a:endParaRPr lang="en-US" altLang="zh-CN"/>
          </a:p>
          <a:p>
            <a:r>
              <a:rPr lang="en-US" altLang="zh-CN"/>
              <a:t>* src/overlays/overlay-variant-&lt;board&gt;-variant</a:t>
            </a:r>
            <a:endParaRPr lang="en-US" altLang="zh-CN"/>
          </a:p>
          <a:p>
            <a:r>
              <a:rPr lang="en-US" altLang="zh-CN"/>
              <a:t>* src/private-overlays/overlay-&lt;board&gt;-private</a:t>
            </a:r>
            <a:endParaRPr lang="en-US" altLang="zh-CN"/>
          </a:p>
          <a:p>
            <a:r>
              <a:rPr lang="en-US" altLang="zh-CN"/>
              <a:t>* src/private-overlays/overlay-variant-&lt;board&gt;-&lt;variant&gt;-private</a:t>
            </a:r>
            <a:endParaRPr lang="en-US" altLang="zh-CN"/>
          </a:p>
          <a:p>
            <a:r>
              <a:rPr lang="en-US" altLang="zh-CN"/>
              <a:t>$willis : tells you what is up in the chroot env.</a:t>
            </a:r>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https://01.org/blogs/joone/2018/using-chrome-os-graphics-stack-intel-based-linux-desktops</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 primary overlay contains:</a:t>
            </a:r>
            <a:endParaRPr lang="en-US" altLang="zh-CN"/>
          </a:p>
          <a:p>
            <a:r>
              <a:rPr lang="en-US" altLang="zh-CN"/>
              <a:t>* profiles/repo_name: Unique name</a:t>
            </a:r>
            <a:endParaRPr lang="en-US" altLang="zh-CN"/>
          </a:p>
          <a:p>
            <a:r>
              <a:rPr lang="en-US" altLang="zh-CN"/>
              <a:t>* make.conf: Defines build info</a:t>
            </a:r>
            <a:endParaRPr lang="en-US" altLang="zh-CN"/>
          </a:p>
          <a:p>
            <a:r>
              <a:rPr lang="en-US" altLang="zh-CN"/>
              <a:t>* toolchain.conf: Defines the toolchain</a:t>
            </a:r>
            <a:endParaRPr lang="en-US" altLang="zh-CN"/>
          </a:p>
          <a:p>
            <a:r>
              <a:rPr lang="en-US" altLang="zh-CN"/>
              <a:t>* There maybe also metadata/layout.conf: Defines the masters list for repositories which allows for disambiguation.</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a:t>
            </a:r>
            <a:r>
              <a:rPr lang="en-US" dirty="0" smtClean="0">
                <a:sym typeface="+mn-ea"/>
              </a:rPr>
              <a:t>https</a:t>
            </a:r>
            <a:r>
              <a:rPr lang="en-US" dirty="0">
                <a:sym typeface="+mn-ea"/>
              </a:rPr>
              <a:t>://segmentfault.com/a/1190000003819421</a:t>
            </a:r>
            <a:endParaRPr lang="en-US" dirty="0">
              <a:sym typeface="+mn-ea"/>
            </a:endParaRPr>
          </a:p>
          <a:p>
            <a:r>
              <a:rPr lang="x-none" altLang="en-US"/>
              <a:t>    EAPI：Portage 系统已经为我们编写了许多有用的 Bash 函数，将 EAPI 的值设为 5 表示我们要用目前最新的 Bash 函数。这个变量必须要在 ebuild 文件头之后进行设定。</a:t>
            </a:r>
            <a:endParaRPr lang="x-none" altLang="en-US"/>
          </a:p>
          <a:p>
            <a:r>
              <a:rPr lang="x-none" altLang="en-US"/>
              <a:t>    DESCRIPTION：这个变量存储了 hello-world 这个软件包的简介信息。</a:t>
            </a:r>
            <a:endParaRPr lang="x-none" altLang="en-US"/>
          </a:p>
          <a:p>
            <a:r>
              <a:rPr lang="x-none" altLang="en-US"/>
              <a:t>    HOMEPAGE：定义了 hello-world 这个软件包的项目主页。</a:t>
            </a:r>
            <a:endParaRPr lang="x-none" altLang="en-US"/>
          </a:p>
          <a:p>
            <a:r>
              <a:rPr lang="x-none" altLang="en-US"/>
              <a:t>    LICENSE：定义了 hello-world 这个软件包所使用的许可证，例如 LGPL，GPL V2，GPL V3，MIT 等。</a:t>
            </a:r>
            <a:endParaRPr lang="x-none" altLang="en-US"/>
          </a:p>
          <a:p>
            <a:r>
              <a:rPr lang="x-none" altLang="en-US"/>
              <a:t>    KEYWORDS：如果你期望 hello-world 这个软件包能够安装在你的机器上，那么 KEYWORDS 变量的值必须要包含你在 /etc/make.conf 中所设定的 ACCEPT_KEYWORDS 值。</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34CD076-85EF-437E-9CB9-D84CF1A7258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BF4B8-7363-41FA-8CE1-0F20341A40C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hyperlink" Target="http://wiki.gentoo.org/index.html"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hyperlink" Target="http://xxxx/hello-world-1.0.tar.gz"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Understand of Chromium OS</a:t>
            </a:r>
            <a:endParaRPr lang="en-US" altLang="zh-CN"/>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660400"/>
          </a:xfrm>
        </p:spPr>
        <p:txBody>
          <a:bodyPr>
            <a:normAutofit fontScale="90000"/>
          </a:bodyPr>
          <a:lstStyle/>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7500" lnSpcReduction="10000"/>
          </a:bodyPr>
          <a:lstStyle/>
          <a:p>
            <a:r>
              <a:rPr lang="x-none" altLang="en-US"/>
              <a:t>Variables</a:t>
            </a:r>
            <a:endParaRPr lang="x-none" altLang="en-US"/>
          </a:p>
        </p:txBody>
      </p:sp>
      <p:graphicFrame>
        <p:nvGraphicFramePr>
          <p:cNvPr id="4"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smtClean="0"/>
              <a:t>Hello World! for </a:t>
            </a:r>
            <a:r>
              <a:rPr lang="en-US" dirty="0" err="1" smtClean="0"/>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smtClean="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zh-CN" altLang="en-US" dirty="0" smtClean="0">
                <a:solidFill>
                  <a:schemeClr val="tx1"/>
                </a:solidFill>
                <a:effectLst/>
                <a:latin typeface="+mn-ea"/>
              </a:rPr>
              <a:t>：</a:t>
            </a:r>
            <a:r>
              <a:rPr lang="en-US" altLang="zh-CN" dirty="0" err="1" smtClean="0">
                <a:solidFill>
                  <a:schemeClr val="tx1"/>
                </a:solidFill>
                <a:effectLst/>
                <a:latin typeface="+mn-ea"/>
              </a:rPr>
              <a:t>mkdir</a:t>
            </a:r>
            <a:r>
              <a:rPr lang="en-US" altLang="zh-CN" dirty="0" smtClean="0">
                <a:solidFill>
                  <a:schemeClr val="tx1"/>
                </a:solidFill>
                <a:effectLst/>
                <a:latin typeface="+mn-ea"/>
              </a:rPr>
              <a:t> –p /</a:t>
            </a:r>
            <a:r>
              <a:rPr lang="en-US" altLang="zh-CN" dirty="0" err="1" smtClean="0">
                <a:solidFill>
                  <a:schemeClr val="tx1"/>
                </a:solidFill>
                <a:effectLst/>
                <a:latin typeface="+mn-ea"/>
              </a:rPr>
              <a:t>usr</a:t>
            </a:r>
            <a:r>
              <a:rPr lang="en-US" altLang="zh-CN" dirty="0" smtClean="0">
                <a:solidFill>
                  <a:schemeClr val="tx1"/>
                </a:solidFill>
                <a:effectLst/>
                <a:latin typeface="+mn-ea"/>
              </a:rPr>
              <a:t>/local/portage/app-</a:t>
            </a:r>
            <a:r>
              <a:rPr lang="en-US" altLang="zh-CN" dirty="0" err="1" smtClean="0">
                <a:solidFill>
                  <a:schemeClr val="tx1"/>
                </a:solidFill>
                <a:effectLst/>
                <a:latin typeface="+mn-ea"/>
              </a:rPr>
              <a:t>misc</a:t>
            </a:r>
            <a:r>
              <a:rPr lang="en-US" altLang="zh-CN" dirty="0" smtClean="0">
                <a:solidFill>
                  <a:schemeClr val="tx1"/>
                </a:solidFill>
                <a:effectLst/>
                <a:latin typeface="+mn-ea"/>
              </a:rPr>
              <a:t>/hello-world</a:t>
            </a:r>
            <a:endParaRPr lang="en-US" altLang="zh-CN" dirty="0" smtClean="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smtClean="0">
                <a:solidFill>
                  <a:schemeClr val="tx1"/>
                </a:solidFill>
                <a:effectLst/>
                <a:latin typeface="+mn-ea"/>
              </a:rPr>
              <a:t># Copyright 1999-2014 Gentoo Foundation</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 Distributed under the terms of the GNU ......</a:t>
            </a:r>
            <a:endParaRPr lang="en-US" altLang="zh-CN" dirty="0" smtClean="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cp</a:t>
            </a:r>
            <a:r>
              <a:rPr lang="en-US" altLang="en-US" dirty="0" smtClean="0">
                <a:solidFill>
                  <a:schemeClr val="tx1"/>
                </a:solidFill>
                <a:effectLst/>
                <a:latin typeface="+mn-ea"/>
              </a:rPr>
              <a:t> /</a:t>
            </a:r>
            <a:r>
              <a:rPr lang="en-US" altLang="en-US" dirty="0" err="1" smtClean="0">
                <a:solidFill>
                  <a:schemeClr val="tx1"/>
                </a:solidFill>
                <a:effectLst/>
                <a:latin typeface="+mn-ea"/>
              </a:rPr>
              <a:t>usr</a:t>
            </a:r>
            <a:r>
              <a:rPr lang="en-US" altLang="en-US" dirty="0" smtClean="0">
                <a:solidFill>
                  <a:schemeClr val="tx1"/>
                </a:solidFill>
                <a:effectLst/>
                <a:latin typeface="+mn-ea"/>
              </a:rPr>
              <a:t>/portage/header.txt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/hello-world/hello-world-1.0.ebuild</a:t>
            </a:r>
            <a:endParaRPr lang="en-US" altLang="en-US" dirty="0" smtClean="0">
              <a:solidFill>
                <a:schemeClr val="tx1"/>
              </a:solidFill>
              <a:effectLst/>
              <a:latin typeface="+mn-ea"/>
            </a:endParaRPr>
          </a:p>
          <a:p>
            <a:pPr lvl="1" fontAlgn="auto">
              <a:lnSpc>
                <a:spcPct val="150000"/>
              </a:lnSpc>
            </a:pPr>
            <a:r>
              <a:rPr lang="zh-CN" altLang="en-US" dirty="0" smtClean="0">
                <a:solidFill>
                  <a:schemeClr val="tx1"/>
                </a:solidFill>
                <a:effectLst/>
                <a:latin typeface="+mn-ea"/>
              </a:rPr>
              <a:t>为这份</a:t>
            </a:r>
            <a:r>
              <a:rPr lang="en-US" altLang="zh-CN" dirty="0" err="1" smtClean="0">
                <a:solidFill>
                  <a:schemeClr val="tx1"/>
                </a:solidFill>
                <a:effectLst/>
                <a:latin typeface="+mn-ea"/>
              </a:rPr>
              <a:t>ebuild</a:t>
            </a:r>
            <a:r>
              <a:rPr lang="zh-CN" altLang="en-US" dirty="0" smtClean="0">
                <a:solidFill>
                  <a:schemeClr val="tx1"/>
                </a:solidFill>
                <a:effectLst/>
                <a:latin typeface="+mn-ea"/>
              </a:rPr>
              <a:t>文件增加以下内容</a:t>
            </a:r>
            <a:r>
              <a:rPr lang="en-US" altLang="zh-CN" dirty="0" smtClean="0">
                <a:solidFill>
                  <a:schemeClr val="tx1"/>
                </a:solidFill>
                <a:effectLst/>
                <a:latin typeface="+mn-ea"/>
              </a:rPr>
              <a:t>: SLOT=“0”</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接下来就是在这份文件上签名</a:t>
            </a:r>
            <a:r>
              <a:rPr lang="en-US" altLang="zh-CN" dirty="0" smtClean="0">
                <a:solidFill>
                  <a:schemeClr val="tx1"/>
                </a:solidFill>
                <a:effectLst/>
                <a:latin typeface="+mn-ea"/>
              </a:rPr>
              <a:t>: </a:t>
            </a:r>
            <a:endParaRPr lang="en-US" altLang="zh-CN" dirty="0" smtClean="0">
              <a:solidFill>
                <a:schemeClr val="tx1"/>
              </a:solidFill>
              <a:effectLst/>
              <a:latin typeface="+mn-ea"/>
            </a:endParaRPr>
          </a:p>
          <a:p>
            <a:pPr lvl="1" fontAlgn="auto">
              <a:lnSpc>
                <a:spcPct val="150000"/>
              </a:lnSpc>
            </a:pPr>
            <a:r>
              <a:rPr lang="en-US" altLang="en-US" dirty="0" smtClean="0">
                <a:solidFill>
                  <a:schemeClr val="tx1"/>
                </a:solidFill>
                <a:effectLst/>
                <a:latin typeface="+mn-ea"/>
              </a:rPr>
              <a:t>cd /</a:t>
            </a:r>
            <a:r>
              <a:rPr lang="en-US" altLang="en-US" dirty="0" err="1" smtClean="0">
                <a:solidFill>
                  <a:schemeClr val="tx1"/>
                </a:solidFill>
                <a:effectLst/>
                <a:latin typeface="+mn-ea"/>
              </a:rPr>
              <a:t>usr</a:t>
            </a:r>
            <a:r>
              <a:rPr lang="en-US" altLang="en-US" dirty="0" smtClean="0">
                <a:solidFill>
                  <a:schemeClr val="tx1"/>
                </a:solidFill>
                <a:effectLst/>
                <a:latin typeface="+mn-ea"/>
              </a:rPr>
              <a:t>/local/portage/app-</a:t>
            </a:r>
            <a:r>
              <a:rPr lang="en-US" altLang="en-US" dirty="0" err="1" smtClean="0">
                <a:solidFill>
                  <a:schemeClr val="tx1"/>
                </a:solidFill>
                <a:effectLst/>
                <a:latin typeface="+mn-ea"/>
              </a:rPr>
              <a:t>misc</a:t>
            </a:r>
            <a:r>
              <a:rPr lang="en-US" altLang="en-US" dirty="0" smtClean="0">
                <a:solidFill>
                  <a:schemeClr val="tx1"/>
                </a:solidFill>
                <a:effectLst/>
                <a:latin typeface="+mn-ea"/>
              </a:rPr>
              <a:t>/hello-world</a:t>
            </a:r>
            <a:endParaRPr lang="en-US" altLang="en-US" dirty="0" smtClean="0">
              <a:solidFill>
                <a:schemeClr val="tx1"/>
              </a:solidFill>
              <a:effectLst/>
              <a:latin typeface="+mn-ea"/>
            </a:endParaRPr>
          </a:p>
          <a:p>
            <a:pPr lvl="1" fontAlgn="auto">
              <a:lnSpc>
                <a:spcPct val="150000"/>
              </a:lnSpc>
            </a:pPr>
            <a:r>
              <a:rPr lang="en-US" altLang="en-US" dirty="0" err="1" smtClean="0">
                <a:solidFill>
                  <a:schemeClr val="tx1"/>
                </a:solidFill>
                <a:effectLst/>
                <a:latin typeface="+mn-ea"/>
              </a:rPr>
              <a:t>ebuild</a:t>
            </a:r>
            <a:r>
              <a:rPr lang="en-US" altLang="en-US" dirty="0" smtClean="0">
                <a:solidFill>
                  <a:schemeClr val="tx1"/>
                </a:solidFill>
                <a:effectLst/>
                <a:latin typeface="+mn-ea"/>
              </a:rPr>
              <a:t> ./hello-world-1.0.ebuild manifest	// Manifest will be generated</a:t>
            </a:r>
            <a:endParaRPr lang="en-US" altLang="en-US"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继续向这份</a:t>
            </a:r>
            <a:r>
              <a:rPr lang="en-US" altLang="zh-CN" dirty="0" err="1" smtClean="0">
                <a:solidFill>
                  <a:schemeClr val="tx1"/>
                </a:solidFill>
                <a:effectLst/>
                <a:latin typeface="+mn-ea"/>
              </a:rPr>
              <a:t>ebuild</a:t>
            </a:r>
            <a:r>
              <a:rPr lang="zh-CN" altLang="en-US" dirty="0" smtClean="0">
                <a:solidFill>
                  <a:schemeClr val="tx1"/>
                </a:solidFill>
                <a:effectLst/>
                <a:latin typeface="+mn-ea"/>
              </a:rPr>
              <a:t>加入一些内容，</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EAPI=“5”	// Portage</a:t>
            </a:r>
            <a:r>
              <a:rPr lang="zh-CN" altLang="en-US" dirty="0" smtClean="0">
                <a:solidFill>
                  <a:schemeClr val="tx1"/>
                </a:solidFill>
                <a:effectLst/>
                <a:latin typeface="+mn-ea"/>
              </a:rPr>
              <a:t>系统已经为我们编写了许多有用的</a:t>
            </a:r>
            <a:r>
              <a:rPr lang="en-US" altLang="zh-CN" dirty="0" smtClean="0">
                <a:solidFill>
                  <a:schemeClr val="tx1"/>
                </a:solidFill>
                <a:effectLst/>
                <a:latin typeface="+mn-ea"/>
              </a:rPr>
              <a:t>bash</a:t>
            </a:r>
            <a:r>
              <a:rPr lang="zh-CN" altLang="en-US" dirty="0" smtClean="0">
                <a:solidFill>
                  <a:schemeClr val="tx1"/>
                </a:solidFill>
                <a:effectLst/>
                <a:latin typeface="+mn-ea"/>
              </a:rPr>
              <a:t>函数，设为</a:t>
            </a:r>
            <a:r>
              <a:rPr lang="en-US" altLang="zh-CN" dirty="0" smtClean="0">
                <a:solidFill>
                  <a:schemeClr val="tx1"/>
                </a:solidFill>
                <a:effectLst/>
                <a:latin typeface="+mn-ea"/>
              </a:rPr>
              <a:t>5</a:t>
            </a:r>
            <a:r>
              <a:rPr lang="zh-CN" altLang="en-US" dirty="0" smtClean="0">
                <a:solidFill>
                  <a:schemeClr val="tx1"/>
                </a:solidFill>
                <a:effectLst/>
                <a:latin typeface="+mn-ea"/>
              </a:rPr>
              <a:t>表示目前最新的</a:t>
            </a:r>
            <a:r>
              <a:rPr lang="en-US" altLang="zh-CN" dirty="0" smtClean="0">
                <a:solidFill>
                  <a:schemeClr val="tx1"/>
                </a:solidFill>
                <a:effectLst/>
                <a:latin typeface="+mn-ea"/>
              </a:rPr>
              <a:t>bash</a:t>
            </a:r>
            <a:r>
              <a:rPr lang="zh-CN" altLang="en-US" dirty="0" smtClean="0">
                <a:solidFill>
                  <a:schemeClr val="tx1"/>
                </a:solidFill>
                <a:effectLst/>
                <a:latin typeface="+mn-ea"/>
              </a:rPr>
              <a:t>函数。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SLOT=“0”	// </a:t>
            </a:r>
            <a:r>
              <a:rPr lang="zh-CN" altLang="en-US" dirty="0" smtClean="0">
                <a:solidFill>
                  <a:schemeClr val="tx1"/>
                </a:solidFill>
                <a:effectLst/>
                <a:latin typeface="+mn-ea"/>
              </a:rPr>
              <a:t>这个软件包的简述</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DESCRIPTION=“A classical example …”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HOMEPAGE=</a:t>
            </a:r>
            <a:r>
              <a:rPr lang="en-US" altLang="zh-CN" dirty="0" smtClean="0">
                <a:solidFill>
                  <a:schemeClr val="tx1"/>
                </a:solidFill>
                <a:effectLst/>
                <a:latin typeface="+mn-ea"/>
                <a:hlinkClick r:id="rId1"/>
              </a:rPr>
              <a:t>http://wiki.Gentoo.org/index.html</a:t>
            </a:r>
            <a:r>
              <a:rPr lang="en-US" altLang="zh-CN" dirty="0" smtClean="0">
                <a:solidFill>
                  <a:schemeClr val="tx1"/>
                </a:solidFill>
                <a:effectLst/>
                <a:latin typeface="+mn-ea"/>
              </a:rPr>
              <a:t>	// </a:t>
            </a:r>
            <a:r>
              <a:rPr lang="zh-CN" altLang="en-US" dirty="0" smtClean="0">
                <a:solidFill>
                  <a:schemeClr val="tx1"/>
                </a:solidFill>
                <a:effectLst/>
                <a:latin typeface="+mn-ea"/>
              </a:rPr>
              <a:t>项目主页</a:t>
            </a:r>
            <a:endParaRPr lang="zh-CN" altLang="en-US"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LICENSE=“MIT”	// LGPL, MIT, GPL V2 …</a:t>
            </a:r>
            <a:endParaRPr lang="en-US" altLang="zh-CN" dirty="0" smtClean="0">
              <a:solidFill>
                <a:schemeClr val="tx1"/>
              </a:solidFill>
              <a:effectLst/>
              <a:latin typeface="+mn-ea"/>
            </a:endParaRPr>
          </a:p>
          <a:p>
            <a:pPr lvl="1" fontAlgn="auto">
              <a:lnSpc>
                <a:spcPct val="150000"/>
              </a:lnSpc>
            </a:pPr>
            <a:r>
              <a:rPr lang="en-US" altLang="zh-CN" dirty="0" smtClean="0">
                <a:solidFill>
                  <a:schemeClr val="tx1"/>
                </a:solidFill>
                <a:effectLst/>
                <a:latin typeface="+mn-ea"/>
              </a:rPr>
              <a:t>KEYWORDS=“~alpha ~</a:t>
            </a:r>
            <a:r>
              <a:rPr lang="en-US" altLang="zh-CN" dirty="0" err="1" smtClean="0">
                <a:solidFill>
                  <a:schemeClr val="tx1"/>
                </a:solidFill>
                <a:effectLst/>
                <a:latin typeface="+mn-ea"/>
              </a:rPr>
              <a:t>amd</a:t>
            </a:r>
            <a:r>
              <a:rPr lang="en-US" altLang="zh-CN" dirty="0" smtClean="0">
                <a:solidFill>
                  <a:schemeClr val="tx1"/>
                </a:solidFill>
                <a:effectLst/>
                <a:latin typeface="+mn-ea"/>
              </a:rPr>
              <a:t> ~arm ~</a:t>
            </a:r>
            <a:r>
              <a:rPr lang="en-US" altLang="zh-CN" dirty="0" err="1" smtClean="0">
                <a:solidFill>
                  <a:schemeClr val="tx1"/>
                </a:solidFill>
                <a:effectLst/>
                <a:latin typeface="+mn-ea"/>
              </a:rPr>
              <a:t>hppa</a:t>
            </a:r>
            <a:r>
              <a:rPr lang="en-US" altLang="zh-CN" dirty="0" smtClean="0">
                <a:solidFill>
                  <a:schemeClr val="tx1"/>
                </a:solidFill>
                <a:effectLst/>
                <a:latin typeface="+mn-ea"/>
              </a:rPr>
              <a:t> ~ia64 ~</a:t>
            </a:r>
            <a:r>
              <a:rPr lang="en-US" altLang="zh-CN" dirty="0" err="1" smtClean="0">
                <a:solidFill>
                  <a:schemeClr val="tx1"/>
                </a:solidFill>
                <a:effectLst/>
                <a:latin typeface="+mn-ea"/>
              </a:rPr>
              <a:t>ppc</a:t>
            </a:r>
            <a:r>
              <a:rPr lang="en-US" altLang="zh-CN" dirty="0" smtClean="0">
                <a:solidFill>
                  <a:schemeClr val="tx1"/>
                </a:solidFill>
                <a:effectLst/>
                <a:latin typeface="+mn-ea"/>
              </a:rPr>
              <a:t> ~ppc64 ~s390 ~x86”</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一旦改动</a:t>
            </a:r>
            <a:r>
              <a:rPr lang="en-US" altLang="zh-CN" dirty="0" err="1" smtClean="0">
                <a:solidFill>
                  <a:schemeClr val="tx1"/>
                </a:solidFill>
                <a:effectLst/>
                <a:latin typeface="+mn-ea"/>
              </a:rPr>
              <a:t>ebuild</a:t>
            </a:r>
            <a:r>
              <a:rPr lang="zh-CN" altLang="en-US" dirty="0" smtClean="0">
                <a:solidFill>
                  <a:schemeClr val="tx1"/>
                </a:solidFill>
                <a:effectLst/>
                <a:latin typeface="+mn-ea"/>
              </a:rPr>
              <a:t>文件内容，那么必须重新生产</a:t>
            </a:r>
            <a:r>
              <a:rPr lang="en-US" altLang="zh-CN" dirty="0" smtClean="0">
                <a:solidFill>
                  <a:schemeClr val="tx1"/>
                </a:solidFill>
                <a:effectLst/>
                <a:latin typeface="+mn-ea"/>
              </a:rPr>
              <a:t>Manifest</a:t>
            </a:r>
            <a:r>
              <a:rPr lang="zh-CN" altLang="en-US" dirty="0" smtClean="0">
                <a:solidFill>
                  <a:schemeClr val="tx1"/>
                </a:solidFill>
                <a:effectLst/>
                <a:latin typeface="+mn-ea"/>
              </a:rPr>
              <a:t>文件</a:t>
            </a:r>
            <a:r>
              <a:rPr lang="en-US" altLang="zh-CN" dirty="0" smtClean="0">
                <a:solidFill>
                  <a:schemeClr val="tx1"/>
                </a:solidFill>
                <a:effectLst/>
                <a:latin typeface="+mn-ea"/>
              </a:rPr>
              <a:t>: </a:t>
            </a:r>
            <a:r>
              <a:rPr lang="en-US" altLang="zh-CN" dirty="0" err="1" smtClean="0">
                <a:solidFill>
                  <a:schemeClr val="tx1"/>
                </a:solidFill>
                <a:effectLst/>
                <a:latin typeface="+mn-ea"/>
              </a:rPr>
              <a:t>ebuild</a:t>
            </a:r>
            <a:r>
              <a:rPr lang="en-US" altLang="zh-CN" dirty="0" smtClean="0">
                <a:solidFill>
                  <a:schemeClr val="tx1"/>
                </a:solidFill>
                <a:effectLst/>
                <a:latin typeface="+mn-ea"/>
              </a:rPr>
              <a:t> ./hello-world-1.0.ebuild manifest</a:t>
            </a:r>
            <a:endParaRPr lang="en-US" altLang="zh-CN" dirty="0" smtClean="0">
              <a:solidFill>
                <a:schemeClr val="tx1"/>
              </a:solidFill>
              <a:effectLst/>
              <a:latin typeface="+mn-ea"/>
            </a:endParaRPr>
          </a:p>
          <a:p>
            <a:pPr fontAlgn="auto">
              <a:lnSpc>
                <a:spcPct val="150000"/>
              </a:lnSpc>
            </a:pPr>
            <a:r>
              <a:rPr lang="zh-CN" altLang="en-US" dirty="0" smtClean="0">
                <a:solidFill>
                  <a:schemeClr val="tx1"/>
                </a:solidFill>
                <a:effectLst/>
                <a:latin typeface="+mn-ea"/>
              </a:rPr>
              <a:t>使用</a:t>
            </a:r>
            <a:r>
              <a:rPr lang="en-US" altLang="zh-CN" dirty="0" smtClean="0">
                <a:solidFill>
                  <a:schemeClr val="tx1"/>
                </a:solidFill>
                <a:effectLst/>
                <a:latin typeface="+mn-ea"/>
              </a:rPr>
              <a:t>emerge</a:t>
            </a:r>
            <a:r>
              <a:rPr lang="zh-CN" altLang="en-US" dirty="0" smtClean="0">
                <a:solidFill>
                  <a:schemeClr val="tx1"/>
                </a:solidFill>
                <a:effectLst/>
                <a:latin typeface="+mn-ea"/>
              </a:rPr>
              <a:t>命令安装这个目前依然是子虚乌有的软件包</a:t>
            </a:r>
            <a:r>
              <a:rPr lang="en-US" altLang="zh-CN" dirty="0" smtClean="0">
                <a:solidFill>
                  <a:schemeClr val="tx1"/>
                </a:solidFill>
                <a:effectLst/>
                <a:latin typeface="+mn-ea"/>
              </a:rPr>
              <a:t>: emerge –</a:t>
            </a:r>
            <a:r>
              <a:rPr lang="en-US" altLang="zh-CN" dirty="0" err="1" smtClean="0">
                <a:solidFill>
                  <a:schemeClr val="tx1"/>
                </a:solidFill>
                <a:effectLst/>
                <a:latin typeface="+mn-ea"/>
              </a:rPr>
              <a:t>avt</a:t>
            </a:r>
            <a:r>
              <a:rPr lang="en-US" altLang="zh-CN" dirty="0" smtClean="0">
                <a:solidFill>
                  <a:schemeClr val="tx1"/>
                </a:solidFill>
                <a:effectLst/>
                <a:latin typeface="+mn-ea"/>
              </a:rPr>
              <a:t> hello-world</a:t>
            </a:r>
            <a:endParaRPr lang="en-US" altLang="zh-CN" dirty="0" smtClean="0">
              <a:solidFill>
                <a:schemeClr val="tx1"/>
              </a:solidFill>
              <a:effectLst/>
              <a:latin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smtClean="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67500" lnSpcReduction="10000"/>
          </a:bodyPr>
          <a:lstStyle/>
          <a:p>
            <a:pPr fontAlgn="auto">
              <a:lnSpc>
                <a:spcPct val="150000"/>
              </a:lnSpc>
            </a:pPr>
            <a:r>
              <a:rPr lang="zh-CN" altLang="en-US" dirty="0" smtClean="0"/>
              <a:t>需要在</a:t>
            </a:r>
            <a:r>
              <a:rPr lang="en-US" altLang="zh-CN" dirty="0" smtClean="0"/>
              <a:t>hello-world-1.0.ebuild</a:t>
            </a:r>
            <a:r>
              <a:rPr lang="zh-CN" altLang="en-US" dirty="0" smtClean="0"/>
              <a:t>文件中添加</a:t>
            </a:r>
            <a:r>
              <a:rPr lang="en-US" altLang="zh-CN" dirty="0" smtClean="0"/>
              <a:t>: SRC_URI=</a:t>
            </a:r>
            <a:r>
              <a:rPr lang="en-US" altLang="zh-CN" dirty="0" smtClean="0">
                <a:hlinkClick r:id="rId1"/>
              </a:rPr>
              <a:t>http://xxxx/hello-world-1.0.tar.gz</a:t>
            </a:r>
            <a:endParaRPr lang="en-US" altLang="zh-CN" dirty="0" smtClean="0"/>
          </a:p>
          <a:p>
            <a:pPr fontAlgn="auto">
              <a:lnSpc>
                <a:spcPct val="150000"/>
              </a:lnSpc>
            </a:pPr>
            <a:r>
              <a:rPr lang="zh-CN" altLang="en-US" dirty="0" smtClean="0"/>
              <a:t>重新生成</a:t>
            </a:r>
            <a:r>
              <a:rPr lang="en-US" altLang="zh-CN" dirty="0" smtClean="0"/>
              <a:t>Manifest</a:t>
            </a:r>
            <a:r>
              <a:rPr lang="zh-CN" altLang="en-US" dirty="0" smtClean="0"/>
              <a:t>是，</a:t>
            </a:r>
            <a:r>
              <a:rPr lang="en-US" altLang="zh-CN" dirty="0" smtClean="0"/>
              <a:t>ebuild.sh</a:t>
            </a:r>
            <a:r>
              <a:rPr lang="zh-CN" altLang="en-US" dirty="0" smtClean="0"/>
              <a:t>会自动下载源码到</a:t>
            </a:r>
            <a:r>
              <a:rPr lang="en-US" altLang="zh-CN" dirty="0" smtClean="0"/>
              <a:t>/</a:t>
            </a:r>
            <a:r>
              <a:rPr lang="en-US" altLang="zh-CN" dirty="0" err="1" smtClean="0"/>
              <a:t>usr</a:t>
            </a:r>
            <a:r>
              <a:rPr lang="en-US" altLang="zh-CN" dirty="0" smtClean="0"/>
              <a:t>/portage/</a:t>
            </a:r>
            <a:r>
              <a:rPr lang="en-US" altLang="zh-CN" dirty="0" err="1" smtClean="0"/>
              <a:t>distfiles</a:t>
            </a:r>
            <a:r>
              <a:rPr lang="zh-CN" altLang="en-US" dirty="0" smtClean="0"/>
              <a:t>中，并为这个源码也生成一个数字签名存储在</a:t>
            </a:r>
            <a:r>
              <a:rPr lang="en-US" altLang="zh-CN" dirty="0" smtClean="0"/>
              <a:t>Manifest</a:t>
            </a:r>
            <a:r>
              <a:rPr lang="zh-CN" altLang="en-US" dirty="0" smtClean="0"/>
              <a:t>文件中。</a:t>
            </a:r>
            <a:endParaRPr lang="en-US" altLang="zh-CN" dirty="0" smtClean="0"/>
          </a:p>
          <a:p>
            <a:pPr fontAlgn="auto">
              <a:lnSpc>
                <a:spcPct val="150000"/>
              </a:lnSpc>
            </a:pPr>
            <a:r>
              <a:rPr lang="zh-CN" altLang="en-US" dirty="0" smtClean="0"/>
              <a:t>假设</a:t>
            </a:r>
            <a:r>
              <a:rPr lang="en-US" altLang="zh-CN" dirty="0" smtClean="0"/>
              <a:t>hello-world-1.0.tar.gz</a:t>
            </a:r>
            <a:r>
              <a:rPr lang="zh-CN" altLang="en-US" dirty="0" smtClean="0"/>
              <a:t>中只有一份</a:t>
            </a:r>
            <a:r>
              <a:rPr lang="en-US" altLang="zh-CN" dirty="0" smtClean="0"/>
              <a:t>bash</a:t>
            </a:r>
            <a:r>
              <a:rPr lang="zh-CN" altLang="en-US" dirty="0" smtClean="0"/>
              <a:t>脚本</a:t>
            </a:r>
            <a:r>
              <a:rPr lang="en-US" altLang="zh-CN" dirty="0" smtClean="0"/>
              <a:t>hello-world</a:t>
            </a:r>
            <a:r>
              <a:rPr lang="zh-CN" altLang="en-US" dirty="0" smtClean="0"/>
              <a:t>，那么没有编译需要，直接</a:t>
            </a:r>
            <a:r>
              <a:rPr lang="en-US" altLang="zh-CN" dirty="0" smtClean="0"/>
              <a:t>copy</a:t>
            </a:r>
            <a:r>
              <a:rPr lang="zh-CN" altLang="en-US" dirty="0" smtClean="0"/>
              <a:t>即可：</a:t>
            </a:r>
            <a:endParaRPr lang="en-US" altLang="zh-CN" dirty="0" smtClean="0"/>
          </a:p>
          <a:p>
            <a:pPr lvl="1" fontAlgn="auto">
              <a:lnSpc>
                <a:spcPct val="150000"/>
              </a:lnSpc>
            </a:pPr>
            <a:r>
              <a:rPr lang="en-US" dirty="0" err="1" smtClean="0"/>
              <a:t>src_install</a:t>
            </a:r>
            <a:r>
              <a:rPr lang="en-US" dirty="0" smtClean="0"/>
              <a:t>() {</a:t>
            </a:r>
            <a:endParaRPr lang="en-US" dirty="0" smtClean="0"/>
          </a:p>
          <a:p>
            <a:pPr lvl="2" fontAlgn="auto">
              <a:lnSpc>
                <a:spcPct val="150000"/>
              </a:lnSpc>
            </a:pPr>
            <a:r>
              <a:rPr lang="en-US" dirty="0" err="1"/>
              <a:t>d</a:t>
            </a:r>
            <a:r>
              <a:rPr lang="en-US" dirty="0" err="1" smtClean="0"/>
              <a:t>obin</a:t>
            </a:r>
            <a:r>
              <a:rPr lang="en-US" dirty="0" smtClean="0"/>
              <a:t> hello-world</a:t>
            </a:r>
            <a:endParaRPr lang="en-US" dirty="0" smtClean="0"/>
          </a:p>
          <a:p>
            <a:pPr lvl="1" fontAlgn="auto">
              <a:lnSpc>
                <a:spcPct val="150000"/>
              </a:lnSpc>
            </a:pPr>
            <a:r>
              <a:rPr lang="en-US" dirty="0" smtClean="0"/>
              <a:t>}</a:t>
            </a:r>
            <a:endParaRPr lang="en-US" dirty="0" smtClean="0"/>
          </a:p>
          <a:p>
            <a:pPr lvl="1" fontAlgn="auto">
              <a:lnSpc>
                <a:spcPct val="150000"/>
              </a:lnSpc>
            </a:pPr>
            <a:r>
              <a:rPr lang="en-US" dirty="0" err="1" smtClean="0"/>
              <a:t>src_install</a:t>
            </a:r>
            <a:r>
              <a:rPr lang="zh-CN" altLang="en-US" dirty="0" smtClean="0"/>
              <a:t>是</a:t>
            </a:r>
            <a:r>
              <a:rPr lang="en-US" altLang="zh-CN" dirty="0" smtClean="0"/>
              <a:t>ebuild.sh</a:t>
            </a:r>
            <a:r>
              <a:rPr lang="zh-CN" altLang="en-US" dirty="0" smtClean="0"/>
              <a:t>能够识别并执行的函数名。该操作把</a:t>
            </a:r>
            <a:r>
              <a:rPr lang="en-US" altLang="zh-CN" dirty="0" smtClean="0"/>
              <a:t>hello-world</a:t>
            </a:r>
            <a:r>
              <a:rPr lang="zh-CN" altLang="en-US" dirty="0" smtClean="0"/>
              <a:t>拷贝到</a:t>
            </a:r>
            <a:r>
              <a:rPr lang="en-US" altLang="zh-CN" dirty="0" smtClean="0"/>
              <a:t>/</a:t>
            </a:r>
            <a:r>
              <a:rPr lang="en-US" altLang="zh-CN" dirty="0" err="1" smtClean="0"/>
              <a:t>usr</a:t>
            </a:r>
            <a:r>
              <a:rPr lang="en-US" altLang="zh-CN" dirty="0" smtClean="0"/>
              <a:t>/bin.</a:t>
            </a:r>
            <a:endParaRPr lang="en-US" altLang="zh-CN" dirty="0" smtClean="0"/>
          </a:p>
          <a:p>
            <a:pPr fontAlgn="auto">
              <a:lnSpc>
                <a:spcPct val="150000"/>
              </a:lnSpc>
            </a:pPr>
            <a:r>
              <a:rPr lang="zh-CN" altLang="en-US" dirty="0" smtClean="0"/>
              <a:t>约定的内定义函数是以下面的次序执行的</a:t>
            </a:r>
            <a:r>
              <a:rPr lang="en-US" altLang="zh-CN" dirty="0" smtClean="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3525"/>
            <a:ext cx="10515600" cy="598170"/>
          </a:xfrm>
        </p:spPr>
        <p:txBody>
          <a:bodyPr>
            <a:normAutofit fontScale="90000"/>
          </a:bodyPr>
          <a:lstStyle/>
          <a:p>
            <a:r>
              <a:rPr lang="en-US" altLang="zh-CN"/>
              <a:t>depot_tools</a:t>
            </a:r>
            <a:endParaRPr lang="en-US" altLang="zh-CN"/>
          </a:p>
        </p:txBody>
      </p:sp>
      <p:sp>
        <p:nvSpPr>
          <p:cNvPr id="3" name="内容占位符 2"/>
          <p:cNvSpPr>
            <a:spLocks noGrp="1"/>
          </p:cNvSpPr>
          <p:nvPr>
            <p:ph idx="1"/>
          </p:nvPr>
        </p:nvSpPr>
        <p:spPr>
          <a:xfrm>
            <a:off x="838200" y="980440"/>
            <a:ext cx="10515600" cy="5674995"/>
          </a:xfrm>
        </p:spPr>
        <p:txBody>
          <a:bodyPr>
            <a:normAutofit fontScale="67500" lnSpcReduction="10000"/>
          </a:bodyPr>
          <a:lstStyle/>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endParaRPr lang="x-none" altLang="en-US"/>
          </a:p>
        </p:txBody>
      </p:sp>
      <p:sp>
        <p:nvSpPr>
          <p:cNvPr id="3" name="内容占位符 2"/>
          <p:cNvSpPr>
            <a:spLocks noGrp="1"/>
          </p:cNvSpPr>
          <p:nvPr>
            <p:ph idx="1"/>
          </p:nvPr>
        </p:nvSpPr>
        <p:spPr>
          <a:xfrm>
            <a:off x="841375" y="912495"/>
            <a:ext cx="8758555" cy="5845810"/>
          </a:xfrm>
        </p:spPr>
        <p:txBody>
          <a:bodyPr>
            <a:normAutofit fontScale="57500" lnSpcReduction="10000"/>
          </a:bodyPr>
          <a:lstStyle/>
          <a:p>
            <a:r>
              <a:rPr lang="x-none" altLang="zh-CN"/>
              <a:t>C</a:t>
            </a:r>
            <a:r>
              <a:rPr lang="zh-CN" altLang="en-US"/>
              <a:t>hromium的编译过程中用到了GYP，GN和Ninja这三个构建工具，GYP是一个在不同平台构建项目的工具，GN是GYP的升级版，Ninja是一个小型追求速度的构建系统。</a:t>
            </a:r>
            <a:endParaRPr lang="zh-CN" altLang="en-US"/>
          </a:p>
          <a:p>
            <a:r>
              <a:rPr lang="x-none" altLang="zh-CN"/>
              <a:t>GYP (Generate Your Projects): 目的是为了支持更大的项目编译在不同的平台，比如Mac，Windows，Linux，它可以生成Xcode工程，Visual Studio工程，Ninja编译文件和Mackefiles。</a:t>
            </a:r>
            <a:endParaRPr lang="x-none" altLang="zh-CN"/>
          </a:p>
          <a:p>
            <a:pPr lvl="1"/>
            <a:r>
              <a:rPr lang="x-none" altLang="zh-CN" sz="2400"/>
              <a:t>GYP结构: GYP的输入是.gyp和.gypi文件，.gypi文件是用于.gyp文件include使用的。.gyp文件就是符合特定格式的json文件。</a:t>
            </a:r>
            <a:endParaRPr lang="x-none" altLang="zh-CN" sz="2400"/>
          </a:p>
          <a:p>
            <a:r>
              <a:rPr lang="x-none" altLang="zh-CN"/>
              <a:t>GN (Generate Ninja): 是Chromium Project用来取代GYP的新工具，由于GN是用C++编写，比起用 python写的GYP快了很多，GN新的DSL的语法也被认为是比较好写以及维护的。</a:t>
            </a:r>
            <a:endParaRPr lang="x-none" altLang="zh-CN"/>
          </a:p>
          <a:p>
            <a:pPr lvl="1"/>
            <a:r>
              <a:rPr lang="x-none" altLang="zh-CN" sz="240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a:p>
          <a:p>
            <a:pPr lvl="2"/>
            <a:r>
              <a:rPr lang="x-none" altLang="zh-CN" sz="2000"/>
              <a:t>buildconfig = "//build/BUILDCONFIG.gn"</a:t>
            </a:r>
            <a:endParaRPr lang="x-none" altLang="zh-CN" sz="2000"/>
          </a:p>
          <a:p>
            <a:pPr lvl="2"/>
            <a:r>
              <a:rPr lang="x-none" altLang="zh-CN" sz="2000"/>
              <a:t>executable("hello") {</a:t>
            </a:r>
            <a:endParaRPr lang="x-none" altLang="zh-CN" sz="2000"/>
          </a:p>
          <a:p>
            <a:pPr lvl="2"/>
            <a:r>
              <a:rPr lang="x-none" altLang="zh-CN" sz="2000"/>
              <a:t>  sources = [</a:t>
            </a:r>
            <a:endParaRPr lang="x-none" altLang="zh-CN" sz="2000"/>
          </a:p>
          <a:p>
            <a:pPr lvl="2"/>
            <a:r>
              <a:rPr lang="x-none" altLang="zh-CN" sz="2000"/>
              <a:t>    "main.cpp",</a:t>
            </a:r>
            <a:endParaRPr lang="x-none" altLang="zh-CN" sz="2000"/>
          </a:p>
          <a:p>
            <a:pPr lvl="2"/>
            <a:r>
              <a:rPr lang="x-none" altLang="zh-CN" sz="2000"/>
              <a:t>  ]</a:t>
            </a:r>
            <a:endParaRPr lang="x-none" altLang="zh-CN" sz="2000"/>
          </a:p>
          <a:p>
            <a:pPr lvl="2"/>
            <a:r>
              <a:rPr lang="x-none" altLang="zh-CN" sz="2000"/>
              <a:t>}</a:t>
            </a:r>
            <a:endParaRPr lang="x-none" altLang="zh-CN" sz="2000"/>
          </a:p>
          <a:p>
            <a:pPr lvl="1"/>
            <a:r>
              <a:rPr lang="x-none" altLang="zh-CN" sz="2400"/>
              <a:t>建立build/BUILDCONFIG.gn. 根据前面的设定，需要在build/下再新增一个BUILDCONFIG.gn，</a:t>
            </a:r>
            <a:endParaRPr lang="x-none" altLang="zh-CN" sz="2400"/>
          </a:p>
          <a:p>
            <a:pPr lvl="2"/>
            <a:r>
              <a:rPr lang="x-none" altLang="zh-CN" sz="2000"/>
              <a:t>set_default_toolchain("//build/toolchains:gcc")</a:t>
            </a:r>
            <a:endParaRPr lang="x-none" altLang="zh-CN" sz="2000"/>
          </a:p>
          <a:p>
            <a:pPr lvl="2"/>
            <a:r>
              <a:rPr lang="x-none" altLang="zh-CN" sz="2000"/>
              <a:t>cflags_cc = [ "-std=c++11" ]</a:t>
            </a:r>
            <a:endParaRPr lang="x-none" altLang="zh-CN" sz="2000"/>
          </a:p>
          <a:p>
            <a:pPr lvl="1"/>
            <a:r>
              <a:rPr lang="x-none" altLang="zh-CN" sz="2400"/>
              <a:t>建立build/toolchains/BUILD.gn, 因为GN没有内建的toolchain规则，toolchain里的各种tool例如 cc,cxx,link等必须自己指定.</a:t>
            </a:r>
            <a:endParaRPr lang="x-none" altLang="zh-CN" sz="2400"/>
          </a:p>
          <a:p>
            <a:pPr lvl="1"/>
            <a:r>
              <a:rPr lang="zh-CN" altLang="en-US"/>
              <a:t>编译</a:t>
            </a:r>
            <a:r>
              <a:rPr lang="x-none" altLang="zh-CN"/>
              <a:t>: 先用gn gen指定在out/目录里面生成ninja。</a:t>
            </a:r>
            <a:endParaRPr lang="x-none" altLang="zh-CN"/>
          </a:p>
          <a:p>
            <a:pPr lvl="2"/>
            <a:r>
              <a:rPr lang="x-none" altLang="zh-CN"/>
              <a:t>gn gen out</a:t>
            </a:r>
            <a:endParaRPr lang="x-none" altLang="zh-CN"/>
          </a:p>
          <a:p>
            <a:pPr lvl="2"/>
            <a:r>
              <a:rPr lang="x-none" altLang="zh-CN"/>
              <a:t>ninja -C out</a:t>
            </a:r>
            <a:endParaRPr lang="x-none" altLang="zh-CN"/>
          </a:p>
          <a:p>
            <a:pPr lvl="2"/>
            <a:r>
              <a:rPr lang="x-none" altLang="zh-CN"/>
              <a:t>以后所有修改gn设定的话，也不用重新执行gn，ninja会自动更新设置.</a:t>
            </a:r>
            <a:endParaRPr lang="x-none" altLang="zh-CN"/>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endParaRPr 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endParaRPr lang="x-none" altLang="en-US"/>
          </a:p>
        </p:txBody>
      </p:sp>
      <p:sp>
        <p:nvSpPr>
          <p:cNvPr id="3" name="内容占位符 2"/>
          <p:cNvSpPr>
            <a:spLocks noGrp="1"/>
          </p:cNvSpPr>
          <p:nvPr>
            <p:ph idx="1"/>
          </p:nvPr>
        </p:nvSpPr>
        <p:spPr>
          <a:xfrm>
            <a:off x="842010" y="912495"/>
            <a:ext cx="7013575" cy="5845810"/>
          </a:xfrm>
        </p:spPr>
        <p:txBody>
          <a:bodyPr>
            <a:normAutofit/>
          </a:bodyPr>
          <a:lstStyle/>
          <a:p>
            <a:r>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p>
          <a:p>
            <a:r>
              <a:t>build.niinja</a:t>
            </a:r>
          </a:p>
          <a:p>
            <a:pPr lvl="1"/>
            <a:r>
              <a:t>build.niinja相当于ninja的makefile，一个简单的build.ninja文件如下，分为rule和dependency两部分。</a:t>
            </a:r>
          </a:p>
          <a:p>
            <a:pPr lvl="0"/>
            <a:r>
              <a:t>ninja命令的使用如下：</a:t>
            </a:r>
          </a:p>
          <a:p>
            <a:pPr lvl="1"/>
            <a:r>
              <a:rPr lang="x-none"/>
              <a:t>Compile: ninja</a:t>
            </a:r>
            <a:endParaRPr lang="x-none"/>
          </a:p>
          <a:p>
            <a:pPr lvl="1"/>
            <a:r>
              <a:rPr lang="x-none"/>
              <a:t>Help: ninja -h</a:t>
            </a:r>
            <a:endParaRPr lang="x-none"/>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endParaRPr lang="x-none"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90000" lnSpcReduction="20000"/>
          </a:bodyPr>
          <a:lstStyle/>
          <a:p>
            <a:pPr fontAlgn="auto">
              <a:lnSpc>
                <a:spcPct val="100000"/>
              </a:lnSpc>
            </a:pPr>
            <a:r>
              <a:rPr lang="zh-CN" altLang="en-US"/>
              <a:t>cros_workon is a </a:t>
            </a:r>
            <a:r>
              <a:rPr lang="en-US" altLang="zh-CN"/>
              <a:t>bash script that is used to select which portage packages you intent to work on.</a:t>
            </a:r>
            <a:endParaRPr lang="en-US" altLang="zh-CN"/>
          </a:p>
          <a:p>
            <a:pPr fontAlgn="auto">
              <a:lnSpc>
                <a:spcPct val="100000"/>
              </a:lnSpc>
            </a:pPr>
            <a:r>
              <a:rPr lang="en-US" altLang="zh-CN"/>
              <a:t>The “cros_workon start” command will:</a:t>
            </a:r>
            <a:endParaRPr lang="en-US" altLang="zh-CN"/>
          </a:p>
          <a:p>
            <a:pPr lvl="1" fontAlgn="auto">
              <a:lnSpc>
                <a:spcPct val="100000"/>
              </a:lnSpc>
            </a:pPr>
            <a:r>
              <a:rPr lang="en-US" altLang="zh-CN" sz="2400"/>
              <a:t>Use the -9999 ebuild for a package;</a:t>
            </a:r>
            <a:endParaRPr lang="en-US" altLang="zh-CN" sz="2400"/>
          </a:p>
          <a:p>
            <a:pPr lvl="1" fontAlgn="auto">
              <a:lnSpc>
                <a:spcPct val="100000"/>
              </a:lnSpc>
            </a:pPr>
            <a:r>
              <a:rPr lang="en-US" altLang="zh-CN" sz="2400"/>
              <a:t>Build from local sources.</a:t>
            </a:r>
            <a:endParaRPr lang="en-US" altLang="zh-CN" sz="2400"/>
          </a:p>
          <a:p>
            <a:pPr lvl="0" fontAlgn="auto">
              <a:lnSpc>
                <a:spcPct val="100000"/>
              </a:lnSpc>
            </a:pPr>
            <a:r>
              <a:rPr lang="en-US" altLang="zh-CN" sz="2800"/>
              <a:t>The “cros_workon stop” command will:</a:t>
            </a:r>
            <a:endParaRPr lang="en-US" altLang="zh-CN" sz="2800"/>
          </a:p>
          <a:p>
            <a:pPr lvl="1" fontAlgn="auto">
              <a:lnSpc>
                <a:spcPct val="100000"/>
              </a:lnSpc>
            </a:pPr>
            <a:r>
              <a:rPr lang="en-US" altLang="zh-CN" sz="2400"/>
              <a:t>Revert to the latest stable ebuild;</a:t>
            </a:r>
            <a:endParaRPr lang="en-US" altLang="zh-CN" sz="2400"/>
          </a:p>
          <a:p>
            <a:pPr lvl="1" fontAlgn="auto">
              <a:lnSpc>
                <a:spcPct val="100000"/>
              </a:lnSpc>
            </a:pPr>
            <a:r>
              <a:rPr lang="en-US" altLang="zh-CN" sz="2400"/>
              <a:t>Use prebuilt binaries when possible.</a:t>
            </a:r>
            <a:endParaRPr lang="en-US" altLang="zh-CN" sz="2400"/>
          </a:p>
          <a:p>
            <a:pPr lvl="0" fontAlgn="auto">
              <a:lnSpc>
                <a:spcPct val="100000"/>
              </a:lnSpc>
            </a:pPr>
            <a:r>
              <a:rPr lang="en-US" altLang="zh-CN"/>
              <a:t>“cros_workon info, list and list-all” commands are useful.</a:t>
            </a:r>
            <a:endParaRPr lang="zh-CN" altLang="en-US"/>
          </a:p>
          <a:p>
            <a:pPr fontAlgn="auto">
              <a:lnSpc>
                <a:spcPct val="100000"/>
              </a:lnSpc>
            </a:pPr>
            <a:r>
              <a:rPr lang="en-US" altLang="zh-CN"/>
              <a:t>When using cros_workon, two new commands are used instead:</a:t>
            </a:r>
            <a:endParaRPr lang="en-US" altLang="zh-CN"/>
          </a:p>
          <a:p>
            <a:pPr lvl="1" fontAlgn="auto">
              <a:lnSpc>
                <a:spcPct val="100000"/>
              </a:lnSpc>
            </a:pPr>
            <a:r>
              <a:rPr lang="en-US" altLang="zh-CN"/>
              <a:t>repo: Usually run outside the chroot.</a:t>
            </a:r>
            <a:endParaRPr lang="en-US" altLang="zh-CN"/>
          </a:p>
          <a:p>
            <a:pPr lvl="2" fontAlgn="auto">
              <a:lnSpc>
                <a:spcPct val="100000"/>
              </a:lnSpc>
            </a:pPr>
            <a:r>
              <a:rPr lang="en-US" altLang="zh-CN"/>
              <a:t>It's used to check out and sync your repositories and manage the tracking branches for git.</a:t>
            </a:r>
            <a:endParaRPr lang="en-US" altLang="zh-CN"/>
          </a:p>
          <a:p>
            <a:pPr lvl="1" fontAlgn="auto">
              <a:lnSpc>
                <a:spcPct val="100000"/>
              </a:lnSpc>
            </a:pPr>
            <a:r>
              <a:rPr lang="en-US" altLang="zh-CN"/>
              <a:t>src/scrips/cros_workon: Always run inside the chroot.</a:t>
            </a:r>
            <a:endParaRPr lang="en-US" altLang="zh-CN"/>
          </a:p>
          <a:p>
            <a:pPr lvl="2" fontAlgn="auto">
              <a:lnSpc>
                <a:spcPct val="100000"/>
              </a:lnSpc>
            </a:pPr>
            <a:r>
              <a:rPr lang="en-US" altLang="zh-CN"/>
              <a:t>It's used to unmask a package ebuild so that</a:t>
            </a:r>
            <a:endParaRPr lang="en-US" altLang="zh-CN"/>
          </a:p>
          <a:p>
            <a:pPr lvl="2" fontAlgn="auto">
              <a:lnSpc>
                <a:spcPct val="100000"/>
              </a:lnSpc>
            </a:pPr>
            <a:r>
              <a:rPr lang="en-US" altLang="zh-CN"/>
              <a:t>1) repo will be prepared to sync a local copy of the source, and</a:t>
            </a:r>
            <a:endParaRPr lang="en-US" altLang="zh-CN"/>
          </a:p>
          <a:p>
            <a:pPr lvl="2" fontAlgn="auto">
              <a:lnSpc>
                <a:spcPct val="100000"/>
              </a:lnSpc>
            </a:pPr>
            <a:r>
              <a:rPr lang="en-US" altLang="zh-CN"/>
              <a:t>2) build_packages will use the local source instead of the stable version.</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fontScale="90000" lnSpcReduction="10000"/>
          </a:bodyPr>
          <a:lstStyle/>
          <a:p>
            <a:pPr fontAlgn="auto">
              <a:lnSpc>
                <a:spcPct val="100000"/>
              </a:lnSpc>
            </a:pPr>
            <a:r>
              <a:rPr lang="en-US" altLang="zh-CN"/>
              <a:t>cros_workon package</a:t>
            </a:r>
            <a:endParaRPr lang="en-US" altLang="zh-CN"/>
          </a:p>
          <a:p>
            <a:pPr lvl="1" fontAlgn="auto">
              <a:lnSpc>
                <a:spcPct val="100000"/>
              </a:lnSpc>
            </a:pPr>
            <a:r>
              <a:rPr lang="en-US" altLang="zh-CN"/>
              <a:t>If an ebuild inherits cros_workon it is a cros_workon package.</a:t>
            </a:r>
            <a:endParaRPr lang="en-US" altLang="zh-CN"/>
          </a:p>
          <a:p>
            <a:pPr lvl="1" fontAlgn="auto">
              <a:lnSpc>
                <a:spcPct val="100000"/>
              </a:lnSpc>
            </a:pPr>
            <a:r>
              <a:rPr lang="en-US" altLang="zh-CN"/>
              <a:t>If you need to modify a cros_workon ebuild you must modify the -9999 version of the ebuild.</a:t>
            </a:r>
            <a:endParaRPr lang="en-US" altLang="zh-CN"/>
          </a:p>
          <a:p>
            <a:pPr lvl="2" fontAlgn="auto">
              <a:lnSpc>
                <a:spcPct val="100000"/>
              </a:lnSpc>
            </a:pPr>
            <a:r>
              <a:rPr lang="en-US" altLang="zh-CN"/>
              <a:t>When the change is submitted the builders will automatically up-rev the current stable ebuild and replace it with the contents of the -9999 ebuild.</a:t>
            </a:r>
            <a:endParaRPr lang="en-US" altLang="zh-CN"/>
          </a:p>
          <a:p>
            <a:pPr lvl="0" fontAlgn="auto">
              <a:lnSpc>
                <a:spcPct val="100000"/>
              </a:lnSpc>
            </a:pPr>
            <a:r>
              <a:rPr lang="en-US" altLang="zh-CN"/>
              <a:t>Non cros_workon packages</a:t>
            </a:r>
            <a:endParaRPr lang="en-US" altLang="zh-CN"/>
          </a:p>
          <a:p>
            <a:pPr lvl="1" fontAlgn="auto">
              <a:lnSpc>
                <a:spcPct val="100000"/>
              </a:lnSpc>
            </a:pPr>
            <a:r>
              <a:rPr lang="en-US" altLang="zh-CN"/>
              <a:t>The package's ebuild file DOES NOT contain “inherit cros_workon” statement</a:t>
            </a:r>
            <a:endParaRPr lang="en-US" altLang="zh-CN"/>
          </a:p>
          <a:p>
            <a:pPr lvl="1" fontAlgn="auto">
              <a:lnSpc>
                <a:spcPct val="100000"/>
              </a:lnSpc>
            </a:pPr>
            <a:r>
              <a:rPr lang="en-US" altLang="zh-CN"/>
              <a:t>If so, “cros_workon” commands DO NOT work on this package.</a:t>
            </a:r>
            <a:endParaRPr lang="en-US" altLang="zh-CN"/>
          </a:p>
          <a:p>
            <a:pPr lvl="1" fontAlgn="auto">
              <a:lnSpc>
                <a:spcPct val="100000"/>
              </a:lnSpc>
            </a:pPr>
            <a:r>
              <a:rPr lang="en-US" altLang="zh-CN"/>
              <a:t>If you need to change an ebuild for a non cros_workon package then when submitting the change you will need to manually up-rev the ebuild.</a:t>
            </a:r>
            <a:endParaRPr lang="en-US" altLang="zh-CN"/>
          </a:p>
          <a:p>
            <a:pPr lvl="2" fontAlgn="auto">
              <a:lnSpc>
                <a:spcPct val="100000"/>
              </a:lnSpc>
            </a:pPr>
            <a:r>
              <a:rPr lang="en-US" altLang="zh-CN" sz="2000"/>
              <a:t>For example, git mv arbitrary-0.0.1-r3 arbitrary-0.0.1-r4</a:t>
            </a:r>
            <a:endParaRPr lang="en-US" altLang="zh-CN" sz="2000"/>
          </a:p>
          <a:p>
            <a:pPr lvl="0" fontAlgn="auto">
              <a:lnSpc>
                <a:spcPct val="100000"/>
              </a:lnSpc>
            </a:pPr>
            <a:r>
              <a:rPr lang="en-US" altLang="zh-CN"/>
              <a:t>Pre-built</a:t>
            </a:r>
            <a:endParaRPr lang="en-US" altLang="zh-CN"/>
          </a:p>
          <a:p>
            <a:pPr lvl="1" fontAlgn="auto">
              <a:lnSpc>
                <a:spcPct val="100000"/>
              </a:lnSpc>
            </a:pPr>
            <a:r>
              <a:rPr lang="en-US" altLang="zh-CN"/>
              <a:t>The locations of the pre-builts is kept in : chromeos-partner-overlay/chromeos/binhost/target</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37500" lnSpcReduction="10000"/>
          </a:bodyPr>
          <a:lstStyle/>
          <a:p>
            <a:pPr fontAlgn="auto">
              <a:lnSpc>
                <a:spcPct val="100000"/>
              </a:lnSpc>
            </a:pPr>
            <a:r>
              <a:rPr lang="x-none" altLang="en-US"/>
              <a:t>mkdir -p ~/workspace/chromiumos; cd ~/workspace/chromiumos</a:t>
            </a:r>
            <a:endParaRPr lang="x-none" altLang="en-US"/>
          </a:p>
          <a:p>
            <a:pPr fontAlgn="auto">
              <a:lnSpc>
                <a:spcPct val="100000"/>
              </a:lnSpc>
            </a:pPr>
            <a:r>
              <a:rPr lang="en-US" altLang="zh-CN"/>
              <a:t>$repo init -u http://git.chromium.org/git/manifest -m minilayout.xml</a:t>
            </a:r>
            <a:endParaRPr lang="en-US" altLang="zh-CN"/>
          </a:p>
          <a:p>
            <a:pPr fontAlgn="auto">
              <a:lnSpc>
                <a:spcPct val="100000"/>
              </a:lnSpc>
            </a:pPr>
            <a:r>
              <a:rPr lang="en-US" altLang="zh-CN"/>
              <a:t>$repo sync</a:t>
            </a:r>
            <a:endParaRPr lang="en-US" altLang="zh-CN"/>
          </a:p>
          <a:p>
            <a:pPr fontAlgn="auto">
              <a:lnSpc>
                <a:spcPct val="100000"/>
              </a:lnSpc>
            </a:pPr>
            <a:r>
              <a:rPr lang="en-US" altLang="zh-CN"/>
              <a:t>$cd src/scripts</a:t>
            </a:r>
            <a:endParaRPr lang="en-US" altLang="zh-CN"/>
          </a:p>
          <a:p>
            <a:pPr fontAlgn="auto">
              <a:lnSpc>
                <a:spcPct val="100000"/>
              </a:lnSpc>
            </a:pPr>
            <a:r>
              <a:rPr lang="en-US" altLang="zh-CN"/>
              <a:t>$./make_chroot</a:t>
            </a:r>
            <a:endParaRPr lang="en-US" altLang="zh-CN"/>
          </a:p>
          <a:p>
            <a:pPr lvl="1" fontAlgn="auto">
              <a:lnSpc>
                <a:spcPct val="100000"/>
              </a:lnSpc>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fontAlgn="auto">
              <a:lnSpc>
                <a:spcPct val="100000"/>
              </a:lnSpc>
            </a:pPr>
            <a:r>
              <a:rPr lang="en-US" altLang="zh-CN" sz="2800"/>
              <a:t>$./enter_chroot.sh</a:t>
            </a:r>
            <a:endParaRPr lang="en-US" altLang="zh-CN" sz="2800"/>
          </a:p>
          <a:p>
            <a:pPr lvl="1" fontAlgn="auto">
              <a:lnSpc>
                <a:spcPct val="100000"/>
              </a:lnSpc>
            </a:pPr>
            <a:r>
              <a:rPr lang="en-US" altLang="zh-CN"/>
              <a:t>To enter the chroot in order to do development</a:t>
            </a:r>
            <a:r>
              <a:rPr lang="en-US" altLang="zh-CN" sz="2400"/>
              <a:t>.</a:t>
            </a:r>
            <a:endParaRPr lang="en-US" altLang="zh-CN" sz="2400"/>
          </a:p>
          <a:p>
            <a:pPr lvl="0" fontAlgn="auto">
              <a:lnSpc>
                <a:spcPct val="100000"/>
              </a:lnSpc>
            </a:pPr>
            <a:r>
              <a:rPr lang="en-US" altLang="zh-CN" sz="2800"/>
              <a:t>Or ./enter_chroot.sh --chrome_root=$(PATH/TO/CHROMIUM-BROWSER/SRC)</a:t>
            </a:r>
            <a:endParaRPr lang="en-US" altLang="zh-CN" sz="2800"/>
          </a:p>
          <a:p>
            <a:pPr lvl="0" fontAlgn="auto">
              <a:lnSpc>
                <a:spcPct val="100000"/>
              </a:lnSpc>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fontAlgn="auto">
              <a:lnSpc>
                <a:spcPct val="100000"/>
              </a:lnSpc>
            </a:pPr>
            <a:r>
              <a:rPr lang="x-none" altLang="en-US" sz="2800"/>
              <a:t>(cr)</a:t>
            </a:r>
            <a:r>
              <a:rPr lang="en-US" altLang="zh-CN" sz="2800"/>
              <a:t>$ ./setup_board --board=x86-generic –default --job 4</a:t>
            </a:r>
            <a:endParaRPr lang="en-US" altLang="zh-CN" sz="2800"/>
          </a:p>
          <a:p>
            <a:pPr lvl="1" fontAlgn="auto">
              <a:lnSpc>
                <a:spcPct val="100000"/>
              </a:lnSpc>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fontAlgn="auto">
              <a:lnSpc>
                <a:spcPct val="100000"/>
              </a:lnSpc>
            </a:pPr>
            <a:r>
              <a:rPr lang="x-none" altLang="en-US">
                <a:sym typeface="+mn-ea"/>
              </a:rPr>
              <a:t>(cr)</a:t>
            </a:r>
            <a:r>
              <a:rPr lang="en-US" altLang="zh-CN" sz="2800"/>
              <a:t>$./enable_localaccount.sh USERNAME</a:t>
            </a:r>
            <a:endParaRPr lang="en-US" altLang="zh-CN" sz="2800"/>
          </a:p>
          <a:p>
            <a:pPr lvl="1" fontAlgn="auto">
              <a:lnSpc>
                <a:spcPct val="100000"/>
              </a:lnSpc>
            </a:pPr>
            <a:r>
              <a:rPr lang="en-US" altLang="zh-CN" sz="2400"/>
              <a:t>The local user account allows login with no password even if you can not connect to the Internet.</a:t>
            </a:r>
            <a:endParaRPr lang="en-US" altLang="zh-CN" sz="2400"/>
          </a:p>
          <a:p>
            <a:pPr lvl="0" fontAlgn="auto">
              <a:lnSpc>
                <a:spcPct val="100000"/>
              </a:lnSpc>
            </a:pPr>
            <a:r>
              <a:rPr lang="x-none" altLang="en-US">
                <a:sym typeface="+mn-ea"/>
              </a:rPr>
              <a:t>(cr)</a:t>
            </a:r>
            <a:r>
              <a:rPr lang="en-US" altLang="zh-CN" sz="2800"/>
              <a:t>$./set_shared_user_password.sh</a:t>
            </a:r>
            <a:endParaRPr lang="en-US" altLang="zh-CN" sz="2800"/>
          </a:p>
          <a:p>
            <a:pPr lvl="1" fontAlgn="auto">
              <a:lnSpc>
                <a:spcPct val="100000"/>
              </a:lnSpc>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fontAlgn="auto">
              <a:lnSpc>
                <a:spcPct val="100000"/>
              </a:lnSpc>
            </a:pPr>
            <a:r>
              <a:rPr lang="x-none" altLang="en-US">
                <a:sym typeface="+mn-ea"/>
              </a:rPr>
              <a:t>(cr)</a:t>
            </a:r>
            <a:r>
              <a:rPr lang="en-US" altLang="zh-CN"/>
              <a:t>$ ./build_packages --board="x86-generic" --jobs=4</a:t>
            </a:r>
            <a:endParaRPr lang="en-US" altLang="zh-CN"/>
          </a:p>
          <a:p>
            <a:pPr lvl="1" fontAlgn="auto">
              <a:lnSpc>
                <a:spcPct val="100000"/>
              </a:lnSpc>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fontAlgn="auto">
              <a:lnSpc>
                <a:spcPct val="100000"/>
              </a:lnSpc>
            </a:pPr>
            <a:r>
              <a:rPr lang="x-none" altLang="en-US">
                <a:sym typeface="+mn-ea"/>
              </a:rPr>
              <a:t>(cr)</a:t>
            </a:r>
            <a:r>
              <a:rPr lang="en-US" altLang="zh-CN"/>
              <a:t>$ ./build_image --noenable_rootfs_verification</a:t>
            </a:r>
            <a:endParaRPr lang="en-US" altLang="zh-CN"/>
          </a:p>
          <a:p>
            <a:pPr lvl="0" fontAlgn="auto">
              <a:lnSpc>
                <a:spcPct val="100000"/>
              </a:lnSpc>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endParaRPr lang="en-US" altLang="zh-CN"/>
          </a:p>
        </p:txBody>
      </p:sp>
      <p:sp>
        <p:nvSpPr>
          <p:cNvPr id="3" name="内容占位符 2"/>
          <p:cNvSpPr>
            <a:spLocks noGrp="1"/>
          </p:cNvSpPr>
          <p:nvPr>
            <p:ph idx="1"/>
          </p:nvPr>
        </p:nvSpPr>
        <p:spPr>
          <a:xfrm>
            <a:off x="838200" y="815975"/>
            <a:ext cx="10515600" cy="6009005"/>
          </a:xfrm>
        </p:spPr>
        <p:txBody>
          <a:bodyPr>
            <a:normAutofit fontScale="45000" lnSpcReduction="10000"/>
          </a:bodyPr>
          <a:lstStyle/>
          <a:p>
            <a:pPr fontAlgn="auto">
              <a:lnSpc>
                <a:spcPct val="100000"/>
              </a:lnSpc>
            </a:pPr>
            <a:r>
              <a:rPr lang="en-US" altLang="zh-CN"/>
              <a:t>Flash bootable and installation Chromium OS Built Image</a:t>
            </a:r>
            <a:endParaRPr lang="en-US" altLang="zh-CN"/>
          </a:p>
          <a:p>
            <a:pPr lvl="1" fontAlgn="auto">
              <a:lnSpc>
                <a:spcPct val="10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00000"/>
              </a:lnSpc>
            </a:pPr>
            <a:r>
              <a:rPr lang="x-none" altLang="zh-CN" sz="1710"/>
              <a:t>Or </a:t>
            </a:r>
            <a:r>
              <a:rPr lang="x-none" altLang="zh-CN" sz="1710" b="1"/>
              <a:t>cros flash usb:// ../build/images/reef/latest</a:t>
            </a:r>
            <a:endParaRPr lang="x-none" altLang="zh-CN" sz="1710" b="1"/>
          </a:p>
          <a:p>
            <a:pPr lvl="1" fontAlgn="auto">
              <a:lnSpc>
                <a:spcPct val="100000"/>
              </a:lnSpc>
            </a:pPr>
            <a:r>
              <a:rPr lang="zh-CN" altLang="en-US"/>
              <a:t>“USB-Node” should be like “/dev/sdc” other than “/dev/sdc1”</a:t>
            </a:r>
            <a:endParaRPr lang="zh-CN" altLang="en-US"/>
          </a:p>
          <a:p>
            <a:pPr lvl="0" fontAlgn="auto">
              <a:lnSpc>
                <a:spcPct val="100000"/>
              </a:lnSpc>
            </a:pPr>
            <a:r>
              <a:rPr lang="en-US" altLang="zh-CN"/>
              <a:t>Start working on specific package</a:t>
            </a:r>
            <a:endParaRPr lang="en-US" altLang="zh-CN"/>
          </a:p>
          <a:p>
            <a:pPr lvl="1" fontAlgn="auto">
              <a:lnSpc>
                <a:spcPct val="10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0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00000"/>
              </a:lnSpc>
            </a:pPr>
            <a:r>
              <a:rPr lang="en-US" altLang="zh-CN"/>
              <a:t>Stop working on specific package</a:t>
            </a:r>
            <a:endParaRPr lang="en-US" altLang="zh-CN"/>
          </a:p>
          <a:p>
            <a:pPr lvl="1" fontAlgn="auto">
              <a:lnSpc>
                <a:spcPct val="10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00000"/>
              </a:lnSpc>
            </a:pPr>
            <a:r>
              <a:rPr lang="en-US" altLang="zh-CN"/>
              <a:t>Autotest</a:t>
            </a:r>
            <a:endParaRPr lang="en-US" altLang="zh-CN"/>
          </a:p>
          <a:p>
            <a:pPr lvl="1" fontAlgn="auto">
              <a:lnSpc>
                <a:spcPct val="100000"/>
              </a:lnSpc>
            </a:pPr>
            <a:r>
              <a:rPr lang="en-US" altLang="zh-CN"/>
              <a:t>$ ./cros_workon start autotest autotest-tests</a:t>
            </a:r>
            <a:endParaRPr lang="en-US" altLang="zh-CN"/>
          </a:p>
          <a:p>
            <a:pPr lvl="1" fontAlgn="auto">
              <a:lnSpc>
                <a:spcPct val="100000"/>
              </a:lnSpc>
            </a:pPr>
            <a:r>
              <a:rPr lang="en-US" altLang="zh-CN"/>
              <a:t>$ repo sync</a:t>
            </a:r>
            <a:endParaRPr lang="en-US" altLang="zh-CN"/>
          </a:p>
          <a:p>
            <a:pPr lvl="1" fontAlgn="auto">
              <a:lnSpc>
                <a:spcPct val="10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00000"/>
              </a:lnSpc>
            </a:pPr>
            <a:r>
              <a:rPr lang="en-US" altLang="zh-CN"/>
              <a:t>Currently, tests are organized within these ebuilds : chromeos-base/autotest-tests</a:t>
            </a:r>
            <a:endParaRPr lang="en-US" altLang="zh-CN"/>
          </a:p>
          <a:p>
            <a:pPr lvl="1" fontAlgn="auto">
              <a:lnSpc>
                <a:spcPct val="100000"/>
              </a:lnSpc>
            </a:pPr>
            <a:r>
              <a:rPr lang="en-US" altLang="zh-CN"/>
              <a:t>To see which tests are implemented by an ebuild, run the usual pretended emerge:</a:t>
            </a:r>
            <a:endParaRPr lang="en-US" altLang="zh-CN"/>
          </a:p>
          <a:p>
            <a:pPr lvl="1" fontAlgn="auto">
              <a:lnSpc>
                <a:spcPct val="100000"/>
              </a:lnSpc>
            </a:pPr>
            <a:r>
              <a:rPr lang="en-US" altLang="zh-CN"/>
              <a:t>$ emerge-${board} -pv autotest-tests</a:t>
            </a:r>
            <a:endParaRPr lang="en-US" altLang="zh-CN"/>
          </a:p>
          <a:p>
            <a:pPr lvl="1" fontAlgn="auto">
              <a:lnSpc>
                <a:spcPct val="100000"/>
              </a:lnSpc>
            </a:pPr>
            <a:r>
              <a:rPr lang="en-US" altLang="zh-CN"/>
              <a:t>All tests have a default state, either enabled (+) or disabled (-). The TESTS= variable is a USE_EXPAND.</a:t>
            </a:r>
            <a:endParaRPr lang="en-US" altLang="zh-CN"/>
          </a:p>
          <a:p>
            <a:pPr lvl="1" fontAlgn="auto">
              <a:lnSpc>
                <a:spcPct val="100000"/>
              </a:lnSpc>
            </a:pPr>
            <a:r>
              <a:rPr lang="en-US" altLang="zh-CN"/>
              <a:t>There are two ways to use these.</a:t>
            </a:r>
            <a:endParaRPr lang="en-US" altLang="zh-CN"/>
          </a:p>
          <a:p>
            <a:pPr lvl="1" fontAlgn="auto">
              <a:lnSpc>
                <a:spcPct val="100000"/>
              </a:lnSpc>
            </a:pPr>
            <a:r>
              <a:rPr lang="en-US" altLang="zh-CN"/>
              <a:t>(1) Non-Incremental --- Simply override the list by a new list</a:t>
            </a:r>
            <a:endParaRPr lang="en-US" altLang="zh-CN"/>
          </a:p>
          <a:p>
            <a:pPr lvl="1" fontAlgn="auto">
              <a:lnSpc>
                <a:spcPct val="100000"/>
              </a:lnSpc>
            </a:pPr>
            <a:r>
              <a:rPr lang="en-US" altLang="zh-CN"/>
              <a:t>TESTS="platform_MiniJailPidNamespace platform_MiniJailPtraceDisabled" emerge-${board} -pv autotest-tests</a:t>
            </a:r>
            <a:endParaRPr lang="en-US" altLang="zh-CN"/>
          </a:p>
          <a:p>
            <a:pPr lvl="1" fontAlgn="auto">
              <a:lnSpc>
                <a:spcPct val="100000"/>
              </a:lnSpc>
            </a:pPr>
            <a:r>
              <a:rPr lang="en-US" altLang="zh-CN"/>
              <a:t>(2) Incremental --- All USE_EXPAND flags are also accessible as USE flags, with the appropriate prefix, and can be used incrementally with +, -</a:t>
            </a:r>
            <a:endParaRPr lang="en-US" altLang="zh-CN"/>
          </a:p>
          <a:p>
            <a:pPr lvl="1" fontAlgn="auto">
              <a:lnSpc>
                <a:spcPct val="10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67500" lnSpcReduction="10000"/>
          </a:bodyPr>
          <a:lstStyle/>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a:t>
            </a:r>
            <a:r>
              <a:rPr lang="x-none" altLang="en-US"/>
              <a:t>unzipped, and </a:t>
            </a:r>
            <a:r>
              <a:rPr lang="en-US" altLang="zh-CN"/>
              <a:t>located in </a:t>
            </a:r>
            <a:r>
              <a:rPr lang="en-US" altLang="zh-CN" b="1" i="1"/>
              <a:t>/usr/portage/</a:t>
            </a:r>
            <a:r>
              <a:rPr lang="en-US" altLang="zh-CN"/>
              <a:t>) of the central ebuild repository</a:t>
            </a:r>
            <a:r>
              <a:rPr lang="x-none" altLang="en-US"/>
              <a:t>, this default Portage tree can be sync'ed from official site via "</a:t>
            </a:r>
            <a:r>
              <a:rPr lang="x-none" altLang="en-US" b="1" i="1"/>
              <a:t>emerge --sync</a:t>
            </a:r>
            <a:r>
              <a:rPr lang="x-none" altLang="en-US"/>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a:t>Portage 树有四层结点。根结点便是 /usr/portage 目录，第 2 层结点是软件包所属</a:t>
            </a:r>
            <a:r>
              <a:rPr lang="x-none" altLang="en-US" b="1"/>
              <a:t>分类目录</a:t>
            </a:r>
            <a:r>
              <a:rPr lang="x-none" altLang="en-US"/>
              <a:t>，第 3 层结点是</a:t>
            </a:r>
            <a:r>
              <a:rPr lang="x-none" altLang="en-US" b="1"/>
              <a:t>软件包的名称目录</a:t>
            </a:r>
            <a:r>
              <a:rPr lang="x-none" altLang="en-US"/>
              <a:t>，叶子结点则是 ebuild 文件以及其他辅助性文件或目录。以 gnome-shell-3.12.2.ebuild 文件为例，它在 Portage 树中的完整路径是 /usr/portage/gnome-base/gnome-shell/gnome-shell-3.12.2.ebuild。</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 The default building directory is &lt;cr&gt;/build/$BOARD/packages/ in Chromium OS building. So generally, you can check the latest building inside this directory.</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483235"/>
          </a:xfrm>
        </p:spPr>
        <p:txBody>
          <a:bodyPr>
            <a:normAutofit fontScale="90000"/>
          </a:bodyPr>
          <a:p>
            <a:r>
              <a:rPr lang="en-US"/>
              <a:t>Chrome OS User-Land Boot Design</a:t>
            </a:r>
            <a:endParaRPr lang="en-US"/>
          </a:p>
        </p:txBody>
      </p:sp>
      <p:sp>
        <p:nvSpPr>
          <p:cNvPr id="3" name="Content Placeholder 2"/>
          <p:cNvSpPr>
            <a:spLocks noGrp="1"/>
          </p:cNvSpPr>
          <p:nvPr>
            <p:ph idx="1"/>
          </p:nvPr>
        </p:nvSpPr>
        <p:spPr>
          <a:xfrm>
            <a:off x="839470" y="1119505"/>
            <a:ext cx="6471920" cy="1664335"/>
          </a:xfrm>
        </p:spPr>
        <p:txBody>
          <a:bodyPr>
            <a:normAutofit fontScale="40000"/>
          </a:bodyPr>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endParaRPr lang="en-US"/>
          </a:p>
        </p:txBody>
      </p:sp>
      <p:graphicFrame>
        <p:nvGraphicFramePr>
          <p:cNvPr id="5" name="Table 4"/>
          <p:cNvGraphicFramePr/>
          <p:nvPr/>
        </p:nvGraphicFramePr>
        <p:xfrm>
          <a:off x="1153160" y="3000375"/>
          <a:ext cx="10714355" cy="3566795"/>
        </p:xfrm>
        <a:graphic>
          <a:graphicData uri="http://schemas.openxmlformats.org/drawingml/2006/table">
            <a:tbl>
              <a:tblPr firstRow="1" bandRow="1">
                <a:tableStyleId>{5C22544A-7EE6-4342-B048-85BDC9FD1C3A}</a:tableStyleId>
              </a:tblPr>
              <a:tblGrid>
                <a:gridCol w="3571240"/>
                <a:gridCol w="3571875"/>
                <a:gridCol w="3571240"/>
              </a:tblGrid>
              <a:tr h="732155">
                <a:tc>
                  <a:txBody>
                    <a:bodyPr/>
                    <a:p>
                      <a:pPr>
                        <a:buNone/>
                      </a:pPr>
                      <a:r>
                        <a:t>Upstart Event(s)</a:t>
                      </a:r>
                    </a:p>
                  </a:txBody>
                  <a:tcPr/>
                </a:tc>
                <a:tc>
                  <a:txBody>
                    <a:bodyPr/>
                    <a:p>
                      <a:pPr>
                        <a:buNone/>
                      </a:pPr>
                      <a:r>
                        <a:t>Phase </a:t>
                      </a:r>
                    </a:p>
                  </a:txBody>
                  <a:tcPr/>
                </a:tc>
                <a:tc>
                  <a:txBody>
                    <a:bodyPr/>
                    <a:p>
                      <a:pPr>
                        <a:buNone/>
                      </a:pPr>
                      <a:r>
                        <a:t>Description</a:t>
                      </a:r>
                    </a:p>
                  </a:txBody>
                  <a:tcPr/>
                </a:tc>
              </a:tr>
              <a:tr h="731520">
                <a:tc>
                  <a:txBody>
                    <a:bodyPr/>
                    <a:p>
                      <a:pPr>
                        <a:buNone/>
                      </a:pPr>
                      <a:r>
                        <a:t>startup</a:t>
                      </a:r>
                    </a:p>
                  </a:txBody>
                  <a:tcPr/>
                </a:tc>
                <a:tc>
                  <a:txBody>
                    <a:bodyPr/>
                    <a:p>
                      <a:pPr>
                        <a:buNone/>
                      </a:pPr>
                      <a:r>
                        <a:rPr lang="x-none"/>
                        <a:t>Basic Services</a:t>
                      </a:r>
                      <a:endParaRPr lang="x-none"/>
                    </a:p>
                  </a:txBody>
                  <a:tcPr/>
                </a:tc>
                <a:tc>
                  <a:txBody>
                    <a:bodyPr/>
                    <a:p>
                      <a:pPr>
                        <a:buNone/>
                      </a:pPr>
                      <a:r>
                        <a:t>Initialization of basic services needed by the rest of the system.</a:t>
                      </a:r>
                    </a:p>
                  </a:txBody>
                  <a:tcPr/>
                </a:tc>
              </a:tr>
              <a:tr h="732155">
                <a:tc>
                  <a:txBody>
                    <a:bodyPr/>
                    <a:p>
                      <a:pPr>
                        <a:buNone/>
                      </a:pPr>
                      <a:r>
                        <a:t>started boot-services</a:t>
                      </a:r>
                    </a:p>
                  </a:txBody>
                  <a:tcPr/>
                </a:tc>
                <a:tc>
                  <a:txBody>
                    <a:bodyPr/>
                    <a:p>
                      <a:pPr>
                        <a:buNone/>
                      </a:pPr>
                      <a:r>
                        <a:rPr lang="x-none"/>
                        <a:t>System Application</a:t>
                      </a:r>
                      <a:endParaRPr lang="x-none"/>
                    </a:p>
                  </a:txBody>
                  <a:tcPr/>
                </a:tc>
                <a:tc>
                  <a:txBody>
                    <a:bodyPr/>
                    <a:p>
                      <a:pPr>
                        <a:buNone/>
                      </a:pPr>
                      <a:r>
                        <a:t>Initialization of the system application and other services critical to the product’s UX</a:t>
                      </a:r>
                    </a:p>
                  </a:txBody>
                  <a:tcPr/>
                </a:tc>
              </a:tr>
              <a:tr h="731520">
                <a:tc>
                  <a:txBody>
                    <a:bodyPr/>
                    <a:p>
                      <a:pPr>
                        <a:buNone/>
                      </a:pPr>
                      <a:r>
                        <a:t>started system-services</a:t>
                      </a:r>
                    </a:p>
                    <a:p>
                      <a:pPr>
                        <a:buNone/>
                      </a:pPr>
                    </a:p>
                    <a:p>
                      <a:pPr>
                        <a:buNone/>
                      </a:pPr>
                      <a:r>
                        <a:t>started failsafe</a:t>
                      </a:r>
                    </a:p>
                  </a:txBody>
                  <a:tcPr/>
                </a:tc>
                <a:tc>
                  <a:txBody>
                    <a:bodyPr/>
                    <a:p>
                      <a:pPr>
                        <a:buNone/>
                      </a:pPr>
                      <a:r>
                        <a:rPr lang="x-none"/>
                        <a:t>System Services</a:t>
                      </a:r>
                      <a:endParaRPr lang="x-none"/>
                    </a:p>
                  </a:txBody>
                  <a:tcPr/>
                </a:tc>
                <a:tc>
                  <a:txBody>
                    <a:bodyPr/>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77500" lnSpcReduction="10000"/>
          </a:bodyPr>
          <a:lstStyle/>
          <a:p>
            <a:pPr fontAlgn="auto">
              <a:lnSpc>
                <a:spcPct val="100000"/>
              </a:lnSpc>
            </a:pPr>
            <a:r>
              <a:rPr lang="en-US" altLang="zh-CN"/>
              <a:t>Apps</a:t>
            </a:r>
            <a:endParaRPr lang="en-US" altLang="zh-CN"/>
          </a:p>
          <a:p>
            <a:pPr lvl="1" fontAlgn="auto">
              <a:lnSpc>
                <a:spcPct val="100000"/>
              </a:lnSpc>
            </a:pPr>
            <a:r>
              <a:rPr lang="en-US" altLang="zh-CN"/>
              <a:t>hosted app</a:t>
            </a:r>
            <a:endParaRPr lang="en-US" altLang="zh-CN"/>
          </a:p>
          <a:p>
            <a:pPr lvl="1" fontAlgn="auto">
              <a:lnSpc>
                <a:spcPct val="100000"/>
              </a:lnSpc>
            </a:pPr>
            <a:r>
              <a:rPr lang="en-US" altLang="zh-CN"/>
              <a:t>packaged app</a:t>
            </a:r>
            <a:endParaRPr lang="en-US" altLang="zh-CN"/>
          </a:p>
          <a:p>
            <a:pPr fontAlgn="auto">
              <a:lnSpc>
                <a:spcPct val="100000"/>
              </a:lnSpc>
            </a:pPr>
            <a:r>
              <a:rPr lang="en-US" altLang="zh-CN"/>
              <a:t>Themes</a:t>
            </a:r>
            <a:endParaRPr lang="en-US" altLang="zh-CN"/>
          </a:p>
          <a:p>
            <a:pPr fontAlgn="auto">
              <a:lnSpc>
                <a:spcPct val="100000"/>
              </a:lnSpc>
            </a:pPr>
            <a:r>
              <a:rPr lang="en-US" altLang="zh-CN"/>
              <a:t>Extensions</a:t>
            </a:r>
            <a:endParaRPr lang="en-US" altLang="zh-CN"/>
          </a:p>
          <a:p>
            <a:pPr fontAlgn="auto">
              <a:lnSpc>
                <a:spcPct val="100000"/>
              </a:lnSpc>
            </a:pPr>
            <a:r>
              <a:rPr lang="en-US" altLang="zh-CN"/>
              <a:t>Remote Desktop Capabilities - Chromoting</a:t>
            </a:r>
            <a:endParaRPr lang="en-US" altLang="zh-CN"/>
          </a:p>
          <a:p>
            <a:pPr fontAlgn="auto">
              <a:lnSpc>
                <a:spcPct val="100000"/>
              </a:lnSpc>
            </a:pPr>
            <a:r>
              <a:rPr lang="en-US" altLang="zh-CN"/>
              <a:t>GPU Accelerated Compositing – WebGL</a:t>
            </a:r>
            <a:endParaRPr lang="en-US" altLang="zh-CN"/>
          </a:p>
          <a:p>
            <a:pPr lvl="1" fontAlgn="auto">
              <a:lnSpc>
                <a:spcPct val="100000"/>
              </a:lnSpc>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fontAlgn="auto">
              <a:lnSpc>
                <a:spcPct val="100000"/>
              </a:lnSpc>
            </a:pPr>
            <a:r>
              <a:rPr lang="en-US" altLang="zh-CN"/>
              <a:t>Chromium must be launched from the command line in order to enable WebGL.</a:t>
            </a:r>
            <a:endParaRPr lang="en-US" altLang="zh-CN"/>
          </a:p>
          <a:p>
            <a:pPr lvl="1" fontAlgn="auto">
              <a:lnSpc>
                <a:spcPct val="100000"/>
              </a:lnSpc>
            </a:pPr>
            <a:r>
              <a:rPr lang="en-US" altLang="zh-CN"/>
              <a:t>Linux : ./chrome --enable-webgl</a:t>
            </a:r>
            <a:endParaRPr lang="en-US" altLang="zh-CN"/>
          </a:p>
          <a:p>
            <a:pPr lvl="1" fontAlgn="auto">
              <a:lnSpc>
                <a:spcPct val="100000"/>
              </a:lnSpc>
            </a:pPr>
            <a:r>
              <a:rPr lang="en-US" altLang="zh-CN"/>
              <a:t>Mac OS X : ./Chromium.app/Contents/MacOS/Chromium --enable-webgl</a:t>
            </a:r>
            <a:endParaRPr lang="en-US" altLang="zh-CN"/>
          </a:p>
          <a:p>
            <a:pPr lvl="1" fontAlgn="auto">
              <a:lnSpc>
                <a:spcPct val="100000"/>
              </a:lnSpc>
            </a:pPr>
            <a:r>
              <a:rPr lang="en-US" altLang="zh-CN"/>
              <a:t>Windows : No command line options needed.</a:t>
            </a:r>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endParaRPr lang="en-US" altLang="zh-CN"/>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lstStyle/>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65000" lnSpcReduction="10000"/>
          </a:bodyPr>
          <a:lstStyle/>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lstStyle/>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7500" lnSpcReduction="10000"/>
          </a:bodyPr>
          <a:lstStyle/>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7500" lnSpcReduction="10000"/>
          </a:bodyPr>
          <a:lstStyle/>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7500" lnSpcReduction="10000"/>
          </a:bodyPr>
          <a:lstStyle/>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lstStyle/>
          <a:p>
            <a:pPr marL="285750" indent="-285750">
              <a:buFont typeface="Arial" charset="0"/>
              <a:buChar char="•"/>
            </a:pPr>
            <a:r>
              <a:rPr lang="en-US"/>
              <a:t>Payload 裏比較特殊，需要根據自己的需求選擇 _(:з」∠)_。現在官方支持的 Payload 有：</a:t>
            </a:r>
            <a:endParaRPr lang="en-US"/>
          </a:p>
          <a:p>
            <a:pPr marL="742950" lvl="1" indent="-285750">
              <a:buFont typeface="Arial" charset="0"/>
              <a:buChar char="•"/>
            </a:pPr>
            <a:r>
              <a:rPr lang="en-US"/>
              <a:t>None - 無，什麼都沒有。</a:t>
            </a:r>
            <a:endParaRPr lang="en-US"/>
          </a:p>
          <a:p>
            <a:pPr marL="742950" lvl="1" indent="-285750">
              <a:buFont typeface="Arial" charset="0"/>
              <a:buChar char="•"/>
            </a:pPr>
            <a:r>
              <a:rPr lang="en-US"/>
              <a:t>An ELF executable payload - 一個 ELF 可執行文件作爲 Payload。</a:t>
            </a:r>
            <a:endParaRPr lang="en-US"/>
          </a:p>
          <a:p>
            <a:pPr marL="742950" lvl="1" indent="-285750">
              <a:buFont typeface="Arial" charset="0"/>
              <a:buChar char="•"/>
            </a:pPr>
            <a:r>
              <a:rPr lang="en-US"/>
              <a:t>Bayou - 一個可以從 CBFS（coreboot filesystem）裏選擇並啓動別的 payload 的工具（是不是有點繞）。</a:t>
            </a:r>
            <a:endParaRPr lang="en-US"/>
          </a:p>
          <a:p>
            <a:pPr marL="742950" lvl="1" indent="-285750">
              <a:buFont typeface="Arial" charset="0"/>
              <a:buChar char="•"/>
            </a:pPr>
            <a:r>
              <a:rPr lang="en-US"/>
              <a:t>FILO - 一個啓動管理器，比較簡單的那種。</a:t>
            </a:r>
            <a:endParaRPr lang="en-US"/>
          </a:p>
          <a:p>
            <a:pPr marL="742950" lvl="1" indent="-285750">
              <a:buFont typeface="Arial" charset="0"/>
              <a:buChar char="•"/>
            </a:pPr>
            <a:r>
              <a:rPr lang="en-US"/>
              <a:t>GRUB2 - 知名啓動管理器。</a:t>
            </a:r>
            <a:endParaRPr lang="en-US"/>
          </a:p>
          <a:p>
            <a:pPr marL="742950" lvl="1" indent="-285750">
              <a:buFont typeface="Arial"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charset="0"/>
              <a:buChar char="•"/>
            </a:pPr>
            <a:r>
              <a:rPr lang="en-US"/>
              <a:t>U-Boot - 熟悉 ARM 的朋友應該知道（跑A Linux payload - 直接把一個 Linux 內核作爲 payload 塞進去。</a:t>
            </a:r>
            <a:endParaRPr lang="en-US"/>
          </a:p>
          <a:p>
            <a:pPr marL="742950" lvl="1" indent="-285750">
              <a:buFont typeface="Arial" charset="0"/>
              <a:buChar char="•"/>
            </a:pPr>
            <a:r>
              <a:rPr lang="en-US"/>
              <a:t>Tianocore coreboot payload package - 開源的 UEFI 實現。</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57500" lnSpcReduction="10000"/>
          </a:bodyPr>
          <a:lstStyle/>
          <a:p>
            <a:pPr fontAlgn="auto">
              <a:lnSpc>
                <a:spcPct val="150000"/>
              </a:lnSpc>
            </a:pPr>
            <a:r>
              <a:rPr lang="en-US" altLang="zh-CN"/>
              <a:t>Equery can be used to collect a variaty of information from Portage. Some common usages are:</a:t>
            </a:r>
            <a:endParaRPr lang="en-US" altLang="zh-CN"/>
          </a:p>
          <a:p>
            <a:pPr lvl="1" fontAlgn="auto">
              <a:lnSpc>
                <a:spcPct val="150000"/>
              </a:lnSpc>
            </a:pPr>
            <a:r>
              <a:rPr lang="x-none" altLang="en-US"/>
              <a:t>emerge-$BOARD --search kernel: Search 'kernel' packages in current codebase</a:t>
            </a:r>
            <a:endParaRPr lang="x-none" altLang="en-US"/>
          </a:p>
          <a:p>
            <a:pPr lvl="1" fontAlgn="auto">
              <a:lnSpc>
                <a:spcPct val="150000"/>
              </a:lnSpc>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fontAlgn="auto">
              <a:lnSpc>
                <a:spcPct val="150000"/>
              </a:lnSpc>
            </a:pPr>
            <a:r>
              <a:rPr lang="en-US" altLang="zh-CN"/>
              <a:t>equery which &lt;package&gt;: tells you which ebuild is used for </a:t>
            </a:r>
            <a:r>
              <a:rPr lang="x-none" altLang="en-US"/>
              <a:t>the spcified</a:t>
            </a:r>
            <a:r>
              <a:rPr lang="en-US" altLang="zh-CN"/>
              <a:t> package</a:t>
            </a:r>
            <a:endParaRPr lang="en-US" altLang="zh-CN"/>
          </a:p>
          <a:p>
            <a:pPr lvl="1" fontAlgn="auto">
              <a:lnSpc>
                <a:spcPct val="150000"/>
              </a:lnSpc>
            </a:pPr>
            <a:r>
              <a:rPr lang="en-US" altLang="zh-CN"/>
              <a:t>equery depends &lt;package&gt;: tells you what pakages are dependent on a package</a:t>
            </a:r>
            <a:endParaRPr lang="en-US" altLang="zh-CN"/>
          </a:p>
          <a:p>
            <a:pPr lvl="1" fontAlgn="auto">
              <a:lnSpc>
                <a:spcPct val="150000"/>
              </a:lnSpc>
            </a:pPr>
            <a:r>
              <a:rPr lang="en-US" altLang="zh-CN"/>
              <a:t>equery files &lt;package&gt;: tells you what files installed belonging to a particular package</a:t>
            </a:r>
            <a:endParaRPr lang="en-US" altLang="zh-CN"/>
          </a:p>
          <a:p>
            <a:pPr lvl="1" fontAlgn="auto">
              <a:lnSpc>
                <a:spcPct val="150000"/>
              </a:lnSpc>
            </a:pPr>
            <a:r>
              <a:rPr lang="en-US" altLang="zh-CN"/>
              <a:t>equery uses &lt;package&gt;: tells you what USE flags are enabled for a package</a:t>
            </a:r>
            <a:endParaRPr lang="en-US" altLang="zh-CN"/>
          </a:p>
          <a:p>
            <a:pPr lvl="1" fontAlgn="auto">
              <a:lnSpc>
                <a:spcPct val="150000"/>
              </a:lnSpc>
            </a:pPr>
            <a:r>
              <a:rPr lang="en-US" altLang="zh-CN"/>
              <a:t>equery-$BOARD g &lt;package-name&gt;: Show the dependency graph for a package</a:t>
            </a:r>
            <a:endParaRPr lang="en-US" altLang="zh-CN"/>
          </a:p>
          <a:p>
            <a:pPr lvl="1" fontAlgn="auto">
              <a:lnSpc>
                <a:spcPct val="150000"/>
              </a:lnSpc>
            </a:pPr>
            <a:r>
              <a:rPr lang="en-US" altLang="zh-CN"/>
              <a:t>equery --quiet list '*'</a:t>
            </a:r>
            <a:r>
              <a:rPr lang="x-none" altLang="en-US"/>
              <a:t>: List all possible installed packages that can be enabled via "emerge" command. Most of them are NOT cros_workon categrory</a:t>
            </a:r>
            <a:endParaRPr lang="x-none" altLang="en-US"/>
          </a:p>
          <a:p>
            <a:pPr lvl="1" fontAlgn="auto">
              <a:lnSpc>
                <a:spcPct val="150000"/>
              </a:lnSpc>
            </a:pPr>
            <a:r>
              <a:rPr lang="x-none" altLang="en-US"/>
              <a:t>equery list '*' --format '$name' | xargs -n1 --replace emerge --search '%^{}$' 2&gt;/dev/null | egrep -e "^[*]|Description" | sed \  -e "s/Description://" | awk 'BEGIN {RS="*";FS="\n"} { printf "%-38s %s\n",$1, $2 }'</a:t>
            </a:r>
            <a:endParaRPr lang="x-none" altLang="en-US"/>
          </a:p>
          <a:p>
            <a:pPr lvl="1" fontAlgn="auto">
              <a:lnSpc>
                <a:spcPct val="150000"/>
              </a:lnSpc>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934720"/>
          </a:xfrm>
        </p:spPr>
        <p:txBody>
          <a:bodyPr>
            <a:normAutofit fontScale="90000"/>
          </a:bodyPr>
          <a:lstStyle/>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lstStyle/>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2890"/>
            <a:ext cx="10515600" cy="532130"/>
          </a:xfrm>
        </p:spPr>
        <p:txBody>
          <a:bodyPr>
            <a:normAutofit fontScale="90000"/>
          </a:bodyPr>
          <a:lstStyle/>
          <a:p>
            <a:r>
              <a:rPr lang="en-US" altLang="zh-CN"/>
              <a:t>Set up GPIO in Coreboot</a:t>
            </a:r>
            <a:endParaRPr lang="en-US" altLang="zh-CN"/>
          </a:p>
        </p:txBody>
      </p:sp>
      <p:sp>
        <p:nvSpPr>
          <p:cNvPr id="3" name="内容占位符 2"/>
          <p:cNvSpPr>
            <a:spLocks noGrp="1"/>
          </p:cNvSpPr>
          <p:nvPr>
            <p:ph idx="1"/>
          </p:nvPr>
        </p:nvSpPr>
        <p:spPr>
          <a:xfrm>
            <a:off x="838200" y="933450"/>
            <a:ext cx="10515600" cy="5831205"/>
          </a:xfrm>
        </p:spPr>
        <p:txBody>
          <a:bodyPr>
            <a:normAutofit fontScale="87500"/>
          </a:bodyPr>
          <a:lstStyle/>
          <a:p>
            <a:pPr fontAlgn="auto">
              <a:lnSpc>
                <a:spcPct val="100000"/>
              </a:lnSpc>
            </a:pPr>
            <a:r>
              <a:rPr lang="en-US" altLang="zh-CN"/>
              <a:t>Two roles involving GPIO manipulation, one is pinctrl, the other is gpiolib; pinctrl cross-correlates the GPIO numbers (which are a global business) to a certain pin on a certain pin controller that is described in “pinctrl.txt”.  gpio drivers announce their pin ranges to the pin ctrl subsystem before it will call 'pinctrl_request_gpio' in order to request the corresponding pin to be prepared by the pinctrl subsystem before any gpio usage, For this, the gpio controller can register its pin range with pinctrl subsystem. There are two ways of doing it currently: with or without DT.</a:t>
            </a:r>
            <a:endParaRPr lang="en-US" altLang="zh-CN"/>
          </a:p>
          <a:p>
            <a:pPr fontAlgn="auto">
              <a:lnSpc>
                <a:spcPct val="100000"/>
              </a:lnSpc>
            </a:pPr>
            <a:r>
              <a:rPr lang="en-US" altLang="zh-CN"/>
              <a:t>For with DT support refer to Documentation/devicetree/bindings/gpio/gpio.txt.</a:t>
            </a:r>
            <a:endParaRPr lang="en-US" altLang="zh-CN"/>
          </a:p>
          <a:p>
            <a:pPr fontAlgn="auto">
              <a:lnSpc>
                <a:spcPct val="100000"/>
              </a:lnSpc>
            </a:pPr>
            <a:r>
              <a:rPr lang="en-US" altLang="zh-CN"/>
              <a:t>For non-DT support, user can call gpiochip_add_pin_range() with appropriate</a:t>
            </a:r>
            <a:endParaRPr lang="en-US" altLang="zh-CN"/>
          </a:p>
          <a:p>
            <a:pPr fontAlgn="auto">
              <a:lnSpc>
                <a:spcPct val="100000"/>
              </a:lnSpc>
            </a:pPr>
            <a:r>
              <a:rPr lang="en-US" altLang="zh-CN"/>
              <a:t>parameters to register a range of gpio pins with a pinctrl driver.</a:t>
            </a:r>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57500" lnSpcReduction="10000"/>
          </a:bodyPr>
          <a:lstStyle/>
          <a:p>
            <a:pPr fontAlgn="auto">
              <a:lnSpc>
                <a:spcPct val="100000"/>
              </a:lnSpc>
            </a:pPr>
            <a:r>
              <a:rPr lang="x-none" altLang="en-US"/>
              <a:t>Sync coreboot code</a:t>
            </a:r>
            <a:endParaRPr lang="x-none" altLang="en-US"/>
          </a:p>
          <a:p>
            <a:pPr lvl="1" fontAlgn="auto">
              <a:lnSpc>
                <a:spcPct val="100000"/>
              </a:lnSpc>
            </a:pPr>
            <a:r>
              <a:rPr lang="x-none" altLang="en-US"/>
              <a:t>export REPO_HOST_PORT_INFO="chromium.XXXXXXX.com 418"</a:t>
            </a:r>
            <a:endParaRPr lang="x-none" altLang="en-US"/>
          </a:p>
          <a:p>
            <a:pPr lvl="1" fontAlgn="auto">
              <a:lnSpc>
                <a:spcPct val="100000"/>
              </a:lnSpc>
            </a:pPr>
            <a:r>
              <a:rPr lang="x-none" altLang="en-US"/>
              <a:t>mkdir ~/workspace/ldev-consolidated_01</a:t>
            </a:r>
            <a:endParaRPr lang="x-none" altLang="en-US"/>
          </a:p>
          <a:p>
            <a:pPr lvl="1" fontAlgn="auto">
              <a:lnSpc>
                <a:spcPct val="100000"/>
              </a:lnSpc>
            </a:pPr>
            <a:r>
              <a:rPr lang="x-none" altLang="en-US"/>
              <a:t>cd ~/workspace/ldev-consolidated_01</a:t>
            </a:r>
            <a:endParaRPr lang="x-none" altLang="en-US"/>
          </a:p>
          <a:p>
            <a:pPr lvl="1" fontAlgn="auto">
              <a:lnSpc>
                <a:spcPct val="100000"/>
              </a:lnSpc>
            </a:pPr>
            <a:r>
              <a:rPr lang="x-none" altLang="en-US"/>
              <a:t>repo init -u ssh://chromium.XXXXXXX.com/chromiumos/manifest-mirror.git</a:t>
            </a:r>
            <a:endParaRPr lang="x-none" altLang="en-US"/>
          </a:p>
          <a:p>
            <a:pPr lvl="1" fontAlgn="auto">
              <a:lnSpc>
                <a:spcPct val="100000"/>
              </a:lnSpc>
            </a:pPr>
            <a:r>
              <a:rPr lang="x-none" altLang="en-US"/>
              <a:t>repo sync</a:t>
            </a:r>
            <a:endParaRPr lang="x-none" altLang="en-US"/>
          </a:p>
          <a:p>
            <a:pPr lvl="0" fontAlgn="auto">
              <a:lnSpc>
                <a:spcPct val="100000"/>
              </a:lnSpc>
            </a:pPr>
            <a:r>
              <a:rPr lang="x-none" altLang="en-US"/>
              <a:t>Build coreboot with Intel FSP</a:t>
            </a:r>
            <a:endParaRPr lang="x-none" altLang="en-US"/>
          </a:p>
          <a:p>
            <a:pPr lvl="1" fontAlgn="auto">
              <a:lnSpc>
                <a:spcPct val="100000"/>
              </a:lnSpc>
            </a:pPr>
            <a:r>
              <a:rPr lang="x-none" altLang="en-US"/>
              <a:t>cros_sdk --enter</a:t>
            </a:r>
            <a:endParaRPr lang="x-none" altLang="en-US"/>
          </a:p>
          <a:p>
            <a:pPr lvl="1" fontAlgn="auto">
              <a:lnSpc>
                <a:spcPct val="100000"/>
              </a:lnSpc>
            </a:pPr>
            <a:r>
              <a:rPr lang="x-none" altLang="en-US"/>
              <a:t>./setup_board --board=</a:t>
            </a:r>
            <a:r>
              <a:rPr lang="x-none" altLang="en-US" b="1" i="1"/>
              <a:t>carol</a:t>
            </a:r>
            <a:endParaRPr lang="x-none" altLang="en-US" b="1" i="1"/>
          </a:p>
          <a:p>
            <a:pPr lvl="1" fontAlgn="auto">
              <a:lnSpc>
                <a:spcPct val="10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00000"/>
              </a:lnSpc>
            </a:pPr>
            <a:r>
              <a:rPr lang="x-none" altLang="en-US"/>
              <a:t># FSP build</a:t>
            </a:r>
            <a:endParaRPr lang="x-none" altLang="en-US"/>
          </a:p>
          <a:p>
            <a:pPr lvl="1" fontAlgn="auto">
              <a:lnSpc>
                <a:spcPct val="100000"/>
              </a:lnSpc>
            </a:pPr>
            <a:r>
              <a:rPr lang="x-none" altLang="en-US"/>
              <a:t>USE="fsp_src" emerge-</a:t>
            </a:r>
            <a:r>
              <a:rPr lang="x-none" altLang="en-US" b="1" i="1"/>
              <a:t>carol </a:t>
            </a:r>
            <a:r>
              <a:rPr lang="x-none" altLang="en-US"/>
              <a:t>sys-boot/chromeos-mrc</a:t>
            </a:r>
            <a:endParaRPr lang="x-none" altLang="en-US"/>
          </a:p>
          <a:p>
            <a:pPr lvl="1" fontAlgn="auto">
              <a:lnSpc>
                <a:spcPct val="100000"/>
              </a:lnSpc>
            </a:pPr>
            <a:r>
              <a:rPr lang="x-none" altLang="en-US"/>
              <a:t># Coreboot build</a:t>
            </a:r>
            <a:endParaRPr lang="x-none" altLang="en-US"/>
          </a:p>
          <a:p>
            <a:pPr lvl="1" fontAlgn="auto">
              <a:lnSpc>
                <a:spcPct val="10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00000"/>
              </a:lnSpc>
            </a:pPr>
            <a:r>
              <a:rPr lang="x-none" altLang="en-US"/>
              <a:t>NOTE: There can be build errors if the error is because of the missing file "ec.RW.bin"</a:t>
            </a:r>
            <a:endParaRPr lang="x-none" altLang="en-US"/>
          </a:p>
          <a:p>
            <a:pPr lvl="1" fontAlgn="auto">
              <a:lnSpc>
                <a:spcPct val="10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0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00000"/>
              </a:lnSpc>
            </a:pPr>
            <a:r>
              <a:rPr lang="x-none" altLang="en-US"/>
              <a:t>Build EC Firmware</a:t>
            </a:r>
            <a:endParaRPr lang="x-none" altLang="en-US"/>
          </a:p>
          <a:p>
            <a:pPr lvl="1" fontAlgn="auto">
              <a:lnSpc>
                <a:spcPct val="100000"/>
              </a:lnSpc>
            </a:pPr>
            <a:r>
              <a:rPr lang="x-none" altLang="en-US"/>
              <a:t>cros_workon-</a:t>
            </a:r>
            <a:r>
              <a:rPr lang="x-none" altLang="en-US" b="1" i="1"/>
              <a:t>carol </a:t>
            </a:r>
            <a:r>
              <a:rPr lang="x-none" altLang="en-US"/>
              <a:t>start chromeos-ec</a:t>
            </a:r>
            <a:endParaRPr lang="x-none" altLang="en-US"/>
          </a:p>
          <a:p>
            <a:pPr lvl="1" fontAlgn="auto">
              <a:lnSpc>
                <a:spcPct val="100000"/>
              </a:lnSpc>
            </a:pPr>
            <a:r>
              <a:rPr lang="x-none" altLang="en-US"/>
              <a:t>emerge-</a:t>
            </a:r>
            <a:r>
              <a:rPr lang="x-none" altLang="en-US" b="1" i="1"/>
              <a:t>carol </a:t>
            </a:r>
            <a:r>
              <a:rPr lang="x-none" altLang="en-US"/>
              <a:t>chromeos-ec</a:t>
            </a:r>
            <a:endParaRPr lang="x-none"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endParaRPr lang="x-none" altLang="en-US"/>
          </a:p>
        </p:txBody>
      </p:sp>
      <p:sp>
        <p:nvSpPr>
          <p:cNvPr id="3" name="Content Placeholder 2"/>
          <p:cNvSpPr>
            <a:spLocks noGrp="1"/>
          </p:cNvSpPr>
          <p:nvPr>
            <p:ph idx="1"/>
          </p:nvPr>
        </p:nvSpPr>
        <p:spPr/>
        <p:txBody>
          <a:bodyPr>
            <a:normAutofit fontScale="87500" lnSpcReduction="10000"/>
          </a:bodyPr>
          <a:lstStyle/>
          <a:p>
            <a:pPr fontAlgn="auto">
              <a:lnSpc>
                <a:spcPct val="100000"/>
              </a:lnSpc>
            </a:pPr>
            <a:r>
              <a:rPr lang="en-US"/>
              <a:t>In EC source, you can find the battery parameters in board/battery.c</a:t>
            </a:r>
            <a:endParaRPr lang="en-US"/>
          </a:p>
          <a:p>
            <a:pPr fontAlgn="auto">
              <a:lnSpc>
                <a:spcPct val="100000"/>
              </a:lnSpc>
            </a:pPr>
            <a:r>
              <a:rPr lang="en-US"/>
              <a:t>ex: voltage_max/voltage_normal/voltage_min.</a:t>
            </a:r>
            <a:endParaRPr lang="en-US"/>
          </a:p>
          <a:p>
            <a:pPr fontAlgn="auto">
              <a:lnSpc>
                <a:spcPct val="100000"/>
              </a:lnSpc>
            </a:pPr>
            <a:r>
              <a:rPr lang="en-US"/>
              <a:t>Refer board/</a:t>
            </a:r>
            <a:r>
              <a:rPr lang="x-none" altLang="en-US"/>
              <a:t>$BOARD</a:t>
            </a:r>
            <a:r>
              <a:rPr lang="en-US"/>
              <a:t>/battery.c to support multiple batteries, but it has to rebuild EC firmware.</a:t>
            </a:r>
            <a:endParaRPr lang="en-US"/>
          </a:p>
          <a:p>
            <a:pPr fontAlgn="auto">
              <a:lnSpc>
                <a:spcPct val="10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00000"/>
              </a:lnSpc>
            </a:pPr>
            <a:r>
              <a:rPr lang="en-US"/>
              <a:t>In </a:t>
            </a:r>
            <a:r>
              <a:rPr lang="x-none" altLang="en-US"/>
              <a:t>&lt;cr&gt;</a:t>
            </a:r>
            <a:r>
              <a:rPr lang="en-US"/>
              <a:t>/usr/share/power_manager/board_specific/low_battery_shutdown_percent, powerd uses this parameter to decide when to shutdown.</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endParaRPr lang="x-none" altLang="en-US"/>
          </a:p>
        </p:txBody>
      </p:sp>
      <p:sp>
        <p:nvSpPr>
          <p:cNvPr id="3" name="Content Placeholder 2"/>
          <p:cNvSpPr>
            <a:spLocks noGrp="1"/>
          </p:cNvSpPr>
          <p:nvPr>
            <p:ph idx="1"/>
          </p:nvPr>
        </p:nvSpPr>
        <p:spPr/>
        <p:txBody>
          <a:bodyPr/>
          <a:lstStyle/>
          <a:p>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r>
              <a:rPr lang="en-US"/>
              <a:t>$ /usr/share/vboot/bin/set_gbb_flags.sh 0x239</a:t>
            </a:r>
            <a:endParaRPr lang="en-US"/>
          </a:p>
          <a:p>
            <a:r>
              <a:rPr lang="en-US"/>
              <a:t>$ reboot</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855"/>
            <a:ext cx="10515600" cy="885825"/>
          </a:xfrm>
        </p:spPr>
        <p:txBody>
          <a:bodyPr>
            <a:normAutofit fontScale="90000"/>
          </a:bodyPr>
          <a:lstStyle/>
          <a:p>
            <a:r>
              <a:rPr lang="x-none" altLang="en-US"/>
              <a:t>How to share files for inside and outside chroot</a:t>
            </a:r>
            <a:endParaRPr lang="x-none" altLang="en-US"/>
          </a:p>
        </p:txBody>
      </p:sp>
      <p:sp>
        <p:nvSpPr>
          <p:cNvPr id="3" name="Content Placeholder 2"/>
          <p:cNvSpPr>
            <a:spLocks noGrp="1"/>
          </p:cNvSpPr>
          <p:nvPr>
            <p:ph idx="1"/>
          </p:nvPr>
        </p:nvSpPr>
        <p:spPr>
          <a:xfrm>
            <a:off x="838200" y="1560195"/>
            <a:ext cx="10515600" cy="4960620"/>
          </a:xfrm>
        </p:spPr>
        <p:txBody>
          <a:bodyPr>
            <a:normAutofit fontScale="90000" lnSpcReduction="20000"/>
          </a:bodyPr>
          <a:lstStyle/>
          <a:p>
            <a:pPr fontAlgn="auto">
              <a:lnSpc>
                <a:spcPct val="100000"/>
              </a:lnSpc>
            </a:pPr>
            <a:r>
              <a:rPr lang="en-US"/>
              <a:t>The cros_sdk command supports mounting additional directories into your chroot environment.  This can be used to share editor configurations, a directory full of recovery images, etc.</a:t>
            </a:r>
            <a:endParaRPr lang="en-US"/>
          </a:p>
          <a:p>
            <a:pPr fontAlgn="auto">
              <a:lnSpc>
                <a:spcPct val="100000"/>
              </a:lnSpc>
            </a:pPr>
            <a:r>
              <a:rPr lang="en-US"/>
              <a:t>You can create a src/scripts/.local_mounts file listing all the directories (outside of the chroot) that you'd like to access inside the chroot. </a:t>
            </a:r>
            <a:r>
              <a:rPr lang="x-none" altLang="en-US"/>
              <a:t>For example:</a:t>
            </a:r>
            <a:endParaRPr lang="x-none" altLang="en-US"/>
          </a:p>
          <a:p>
            <a:pPr lvl="1" fontAlgn="auto">
              <a:lnSpc>
                <a:spcPct val="100000"/>
              </a:lnSpc>
            </a:pPr>
            <a:r>
              <a:rPr lang="x-none" altLang="en-US"/>
              <a:t> # source(path outside chroot) destination(path inside chroot)</a:t>
            </a:r>
            <a:endParaRPr lang="x-none" altLang="en-US"/>
          </a:p>
          <a:p>
            <a:pPr lvl="1" fontAlgn="auto">
              <a:lnSpc>
                <a:spcPct val="100000"/>
              </a:lnSpc>
            </a:pPr>
            <a:r>
              <a:rPr lang="x-none" altLang="en-US"/>
              <a:t>/usr/share/vim/google</a:t>
            </a:r>
            <a:endParaRPr lang="x-none" altLang="en-US"/>
          </a:p>
          <a:p>
            <a:pPr lvl="1" fontAlgn="auto">
              <a:lnSpc>
                <a:spcPct val="100000"/>
              </a:lnSpc>
            </a:pPr>
            <a:r>
              <a:rPr lang="x-none" altLang="en-US"/>
              <a:t>/home/YOURID/Downloads /Downloads</a:t>
            </a:r>
            <a:endParaRPr lang="x-none" altLang="en-US"/>
          </a:p>
          <a:p>
            <a:pPr lvl="0" fontAlgn="auto">
              <a:lnSpc>
                <a:spcPct val="100000"/>
              </a:lnSpc>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fontAlgn="auto">
              <a:lnSpc>
                <a:spcPct val="100000"/>
              </a:lnSpc>
            </a:pPr>
            <a:r>
              <a:rPr lang="x-none" altLang="en-US"/>
              <a:t>Reference: http://dev.chromium.org/chromium-os/tips-and-tricks-for-chromium-os-developers</a:t>
            </a:r>
            <a:endParaRPr lang="x-none"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23570"/>
          </a:xfrm>
        </p:spPr>
        <p:txBody>
          <a:bodyPr>
            <a:normAutofit/>
          </a:bodyPr>
          <a:lstStyle/>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7500" lnSpcReduction="10000"/>
          </a:bodyPr>
          <a:lstStyle/>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7970"/>
            <a:ext cx="10515600" cy="666750"/>
          </a:xfrm>
        </p:spPr>
        <p:txBody>
          <a:bodyPr>
            <a:normAutofit fontScale="90000"/>
          </a:bodyPr>
          <a:p>
            <a:r>
              <a:rPr lang="en-US"/>
              <a:t>Bluetooth Kernel Debugging</a:t>
            </a:r>
            <a:endParaRPr lang="en-US"/>
          </a:p>
        </p:txBody>
      </p:sp>
      <p:sp>
        <p:nvSpPr>
          <p:cNvPr id="3" name="Content Placeholder 2"/>
          <p:cNvSpPr>
            <a:spLocks noGrp="1"/>
          </p:cNvSpPr>
          <p:nvPr>
            <p:ph idx="1"/>
          </p:nvPr>
        </p:nvSpPr>
        <p:spPr>
          <a:xfrm>
            <a:off x="838200" y="1219200"/>
            <a:ext cx="10515600" cy="5429250"/>
          </a:xfrm>
        </p:spPr>
        <p:txBody>
          <a:bodyPr>
            <a:normAutofit fontScale="60000"/>
          </a:bodyPr>
          <a:p>
            <a:r>
              <a:rPr lang="en-US"/>
              <a:t>Kernel Configuration</a:t>
            </a:r>
            <a:endParaRPr lang="en-US"/>
          </a:p>
          <a:p>
            <a:pPr lvl="1"/>
            <a:r>
              <a:rPr lang="en-US"/>
              <a:t>In order to use the Dynamic Debugging, the CONFIG_DYNAMIC_DEBUG must be set in the kernel configuration.</a:t>
            </a:r>
            <a:endParaRPr lang="en-US"/>
          </a:p>
          <a:p>
            <a:pPr lvl="1"/>
            <a:r>
              <a:rPr lang="en-US"/>
              <a:t>All BCP release kernel enabled this feature by default.</a:t>
            </a:r>
            <a:endParaRPr lang="en-US"/>
          </a:p>
          <a:p>
            <a:pPr lvl="0"/>
            <a:r>
              <a:rPr lang="en-US"/>
              <a:t>Enable logging</a:t>
            </a:r>
            <a:endParaRPr lang="en-US"/>
          </a:p>
          <a:p>
            <a:pPr lvl="1"/>
            <a:r>
              <a:rPr lang="en-US"/>
              <a:t>With Dynamic Debug feature, you can enable the kernel logging in various way and here are examples:</a:t>
            </a:r>
            <a:endParaRPr lang="en-US"/>
          </a:p>
          <a:p>
            <a:pPr lvl="1"/>
            <a:r>
              <a:rPr lang="x-none" altLang="en-US"/>
              <a:t>Enable by module</a:t>
            </a:r>
            <a:endParaRPr lang="x-none" altLang="en-US"/>
          </a:p>
          <a:p>
            <a:pPr lvl="2"/>
            <a:r>
              <a:rPr lang="en-US"/>
              <a:t>// Enable bluetooth module</a:t>
            </a:r>
            <a:endParaRPr lang="en-US"/>
          </a:p>
          <a:p>
            <a:pPr lvl="2"/>
            <a:r>
              <a:rPr lang="en-US"/>
              <a:t>$ sudo echo -n 'module bluetooth +pfm' &gt; /sys/kernel/debug/dynamic_debug/control</a:t>
            </a:r>
            <a:endParaRPr lang="en-US"/>
          </a:p>
          <a:p>
            <a:pPr lvl="2"/>
            <a:r>
              <a:rPr lang="en-US"/>
              <a:t>// Enable btusb module</a:t>
            </a:r>
            <a:endParaRPr lang="en-US"/>
          </a:p>
          <a:p>
            <a:pPr lvl="2"/>
            <a:r>
              <a:rPr lang="en-US"/>
              <a:t>$ sudo echo -n 'module btusb +pfm' &gt; /sys/kernel/debug/dynamic_debug/control</a:t>
            </a:r>
            <a:endParaRPr lang="en-US"/>
          </a:p>
          <a:p>
            <a:pPr lvl="2"/>
            <a:r>
              <a:rPr lang="en-US"/>
              <a:t>// Enable btintel module</a:t>
            </a:r>
            <a:endParaRPr lang="en-US"/>
          </a:p>
          <a:p>
            <a:pPr lvl="2"/>
            <a:r>
              <a:rPr lang="en-US"/>
              <a:t>$ sudo echo -n 'module btintel +pfm' &gt; /sys/kernel/debug/dynamic_debug/control</a:t>
            </a:r>
            <a:endParaRPr lang="en-US"/>
          </a:p>
          <a:p>
            <a:pPr lvl="1"/>
            <a:r>
              <a:rPr lang="x-none" altLang="en-US"/>
              <a:t>Enable by filename</a:t>
            </a:r>
            <a:endParaRPr lang="x-none" altLang="en-US"/>
          </a:p>
          <a:p>
            <a:pPr lvl="2"/>
            <a:r>
              <a:rPr lang="x-none" altLang="en-US"/>
              <a:t>// enable btusb.c</a:t>
            </a:r>
            <a:endParaRPr lang="x-none" altLang="en-US"/>
          </a:p>
          <a:p>
            <a:pPr lvl="2"/>
            <a:r>
              <a:rPr lang="x-none" altLang="en-US"/>
              <a:t>$ sudo echo -n 'file btusb.c +pfm' &gt; /sys/kernel/debug/dynamic_debug/control</a:t>
            </a:r>
            <a:endParaRPr lang="x-none" altLang="en-US"/>
          </a:p>
          <a:p>
            <a:pPr lvl="2"/>
            <a:r>
              <a:rPr lang="x-none" altLang="en-US"/>
              <a:t>// enable hci_core.c</a:t>
            </a:r>
            <a:endParaRPr lang="x-none" altLang="en-US"/>
          </a:p>
          <a:p>
            <a:pPr lvl="2"/>
            <a:r>
              <a:rPr lang="x-none" altLang="en-US"/>
              <a:t>$ sudo echo -n 'file hci_core.c +pfm' &gt; /sys/kernel/debug/dynamic_debug/control</a:t>
            </a:r>
            <a:endParaRPr lang="x-none" altLang="en-US"/>
          </a:p>
          <a:p>
            <a:pPr lvl="0"/>
            <a:r>
              <a:rPr lang="x-none" altLang="en-US"/>
              <a:t>Another log messages</a:t>
            </a:r>
            <a:endParaRPr lang="x-none" altLang="en-US"/>
          </a:p>
          <a:p>
            <a:pPr lvl="1"/>
            <a:r>
              <a:rPr lang="x-none" altLang="en-US"/>
              <a:t>dmesg</a:t>
            </a:r>
            <a:endParaRPr lang="x-none" altLang="en-US"/>
          </a:p>
          <a:p>
            <a:pPr lvl="1"/>
            <a:r>
              <a:rPr lang="x-none" altLang="en-US"/>
              <a:t>syslog: $ tail -f /var/log/syslog</a:t>
            </a:r>
            <a:endParaRPr lang="x-none"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lstStyle/>
          <a:p>
            <a:r>
              <a:rPr lang="en-US"/>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lang="x-none" altLang="en-US"/>
          </a:p>
          <a:p>
            <a:endParaRPr lang="x-none" alt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47500" lnSpcReduction="10000"/>
          </a:bodyPr>
          <a:lstStyle/>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a:p>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r>
              <a:rPr lang="en-US"/>
              <a:t>Modalias: bluetooth:v00E0p XXXX d0400</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735"/>
            <a:ext cx="10515600" cy="821055"/>
          </a:xfrm>
        </p:spPr>
        <p:txBody>
          <a:bodyPr>
            <a:normAutofit/>
          </a:bodyPr>
          <a:lstStyle/>
          <a:p>
            <a:r>
              <a:rPr lang="x-none" altLang="en-US" sz="3200"/>
              <a:t>How to Add New Driver into Chromium Build System</a:t>
            </a:r>
            <a:endParaRPr lang="x-none" altLang="en-US" sz="3200"/>
          </a:p>
        </p:txBody>
      </p:sp>
      <p:sp>
        <p:nvSpPr>
          <p:cNvPr id="3" name="Content Placeholder 2"/>
          <p:cNvSpPr>
            <a:spLocks noGrp="1"/>
          </p:cNvSpPr>
          <p:nvPr>
            <p:ph idx="1"/>
          </p:nvPr>
        </p:nvSpPr>
        <p:spPr>
          <a:xfrm>
            <a:off x="842645" y="1475105"/>
            <a:ext cx="11024235" cy="5157470"/>
          </a:xfrm>
        </p:spPr>
        <p:txBody>
          <a:bodyPr>
            <a:normAutofit/>
          </a:bodyPr>
          <a:lstStyle/>
          <a:p>
            <a:pPr marL="0" indent="0">
              <a:buNone/>
            </a:pPr>
            <a:r>
              <a:rPr lang="x-none" altLang="en-US"/>
              <a:t>1. Prepare a simple driver</a:t>
            </a:r>
            <a:endParaRPr lang="x-none" altLang="en-US"/>
          </a:p>
          <a:p>
            <a:pPr marL="0" indent="0">
              <a:buNone/>
            </a:pPr>
            <a:r>
              <a:rPr lang="x-none" altLang="en-US"/>
              <a:t>~/chromiumos/src/third_party/kernel/v3.10/drivers</a:t>
            </a:r>
            <a:endParaRPr lang="x-none" altLang="en-US"/>
          </a:p>
          <a:p>
            <a:pPr marL="0" indent="0">
              <a:buNone/>
            </a:pPr>
            <a:r>
              <a:rPr lang="x-none" altLang="en-US"/>
              <a:t>2. Add the hello config to chrome build system</a:t>
            </a:r>
            <a:endParaRPr lang="x-none" altLang="en-US"/>
          </a:p>
          <a:p>
            <a:pPr marL="0" indent="0">
              <a:buNone/>
            </a:pPr>
            <a:r>
              <a:rPr lang="x-none" altLang="en-US"/>
              <a:t>~/chromiumos/src/third_party/chromiumos-overlay/eclass</a:t>
            </a:r>
            <a:endParaRPr lang="x-none" altLang="en-US"/>
          </a:p>
          <a:p>
            <a:pPr marL="0" indent="0">
              <a:buNone/>
            </a:pPr>
            <a:r>
              <a:rPr lang="x-none" altLang="en-US"/>
              <a:t>3. Modify the customized YourPlatformName config</a:t>
            </a:r>
            <a:endParaRPr lang="x-none" altLang="en-US"/>
          </a:p>
          <a:p>
            <a:pPr marL="0" indent="0">
              <a:buNone/>
            </a:pPr>
            <a:r>
              <a:rPr lang="x-none" altLang="en-US"/>
              <a:t>~/chromiumos/src/overlays/overlay-YourPlatformName</a:t>
            </a:r>
            <a:endParaRPr lang="x-none" altLang="en-US"/>
          </a:p>
          <a:p>
            <a:pPr marL="0" indent="0">
              <a:buNone/>
            </a:pPr>
            <a:r>
              <a:rPr lang="x-none" altLang="en-US"/>
              <a:t>4. Make &amp; update kernel</a:t>
            </a:r>
            <a:endParaRPr lang="x-none" altLang="en-US"/>
          </a:p>
          <a:p>
            <a:pPr marL="0" indent="0">
              <a:buNone/>
            </a:pPr>
            <a:r>
              <a:rPr lang="x-none" altLang="en-US"/>
              <a:t>emerge-YourPlatformName chromeos-kernel-3_10 &amp;&amp; update_kernel.sh --remote=$IP</a:t>
            </a:r>
            <a:endParaRPr lang="x-none" altLang="en-US"/>
          </a:p>
          <a:p>
            <a:pPr marL="0" indent="0">
              <a:buNone/>
            </a:pPr>
            <a:r>
              <a:rPr lang="x-none" altLang="en-US"/>
              <a:t>5. For debug, use "dmesg | grep Hello"</a:t>
            </a:r>
            <a:endParaRPr lang="x-none" altLang="en-US"/>
          </a:p>
          <a:p>
            <a:pPr marL="0" indent="0">
              <a:buNone/>
            </a:pPr>
            <a:endParaRPr lang="x-none" altLang="en-US"/>
          </a:p>
          <a:p>
            <a:pPr marL="0" indent="0">
              <a:buNone/>
            </a:pPr>
            <a:endParaRPr lang="x-none"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96545"/>
            <a:ext cx="10515600" cy="707390"/>
          </a:xfrm>
        </p:spPr>
        <p:txBody>
          <a:bodyPr>
            <a:normAutofit fontScale="90000"/>
          </a:bodyPr>
          <a:p>
            <a:r>
              <a:rPr lang="en-US" sz="3600"/>
              <a:t>Build Chrom</a:t>
            </a:r>
            <a:r>
              <a:rPr lang="x-none" altLang="en-US" sz="3600"/>
              <a:t>ium </a:t>
            </a:r>
            <a:r>
              <a:rPr lang="en-US" sz="3600"/>
              <a:t>OS with SEP and SoCWatch </a:t>
            </a:r>
            <a:r>
              <a:rPr lang="x-none" altLang="en-US" sz="3600"/>
              <a:t>T</a:t>
            </a:r>
            <a:r>
              <a:rPr lang="en-US" sz="3600"/>
              <a:t>ools</a:t>
            </a:r>
            <a:endParaRPr lang="en-US" sz="3600"/>
          </a:p>
        </p:txBody>
      </p:sp>
      <p:sp>
        <p:nvSpPr>
          <p:cNvPr id="3" name="Content Placeholder 2"/>
          <p:cNvSpPr>
            <a:spLocks noGrp="1"/>
          </p:cNvSpPr>
          <p:nvPr>
            <p:ph idx="1"/>
          </p:nvPr>
        </p:nvSpPr>
        <p:spPr>
          <a:xfrm>
            <a:off x="838200" y="1201420"/>
            <a:ext cx="10515600" cy="5513070"/>
          </a:xfrm>
        </p:spPr>
        <p:txBody>
          <a:bodyPr>
            <a:normAutofit fontScale="50000"/>
          </a:bodyPr>
          <a:p>
            <a:r>
              <a:rPr lang="en-US"/>
              <a:t>SEP and SoCWatch are power and performance analysis tools.</a:t>
            </a:r>
            <a:endParaRPr lang="en-US"/>
          </a:p>
          <a:p>
            <a:pPr lvl="1"/>
            <a:r>
              <a:rPr lang="en-US"/>
              <a:t>SEP provides extensive power monitoring on a platform</a:t>
            </a:r>
            <a:endParaRPr lang="en-US"/>
          </a:p>
          <a:p>
            <a:pPr lvl="1"/>
            <a:r>
              <a:rPr lang="en-US"/>
              <a:t>SoCWatch is a command line tool which can be used to measure system behaviors that impacts power consumption including (but not limited to)</a:t>
            </a:r>
            <a:endParaRPr lang="en-US"/>
          </a:p>
          <a:p>
            <a:pPr lvl="2"/>
            <a:r>
              <a:rPr lang="en-US"/>
              <a:t>C/P/D/S-state residencies</a:t>
            </a:r>
            <a:endParaRPr lang="en-US"/>
          </a:p>
          <a:p>
            <a:pPr lvl="2"/>
            <a:r>
              <a:rPr lang="en-US"/>
              <a:t>Thermals</a:t>
            </a:r>
            <a:endParaRPr lang="en-US"/>
          </a:p>
          <a:p>
            <a:pPr lvl="2"/>
            <a:r>
              <a:rPr lang="en-US"/>
              <a:t>Energy consumption</a:t>
            </a:r>
            <a:endParaRPr lang="en-US"/>
          </a:p>
          <a:p>
            <a:pPr lvl="2"/>
            <a:r>
              <a:rPr lang="en-US"/>
              <a:t>Bandwidth</a:t>
            </a:r>
            <a:endParaRPr lang="en-US"/>
          </a:p>
          <a:p>
            <a:pPr lvl="2"/>
            <a:r>
              <a:rPr lang="en-US"/>
              <a:t>Wakeups</a:t>
            </a:r>
            <a:endParaRPr lang="en-US"/>
          </a:p>
          <a:p>
            <a:pPr lvl="0"/>
            <a:r>
              <a:rPr lang="en-US"/>
              <a:t>Build a ChromeOS Image with SoCWatch</a:t>
            </a:r>
            <a:endParaRPr lang="en-US"/>
          </a:p>
          <a:p>
            <a:pPr lvl="1"/>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a:r>
              <a:rPr lang="x-none" altLang="en-US"/>
              <a:t>Installing SEP</a:t>
            </a:r>
            <a:endParaRPr lang="x-none" altLang="en-US"/>
          </a:p>
          <a:p>
            <a:pPr lvl="1"/>
            <a:r>
              <a:rPr lang="x-none" altLang="en-US"/>
              <a:t>Run below command on development system where you built the ChromeOS image. Make sure you are in the chroot directory: &lt;cr&gt;$ ./start_devserver</a:t>
            </a:r>
            <a:endParaRPr lang="x-none" altLang="en-US"/>
          </a:p>
          <a:p>
            <a:pPr lvl="1"/>
            <a:r>
              <a:rPr lang="x-none" altLang="en-US"/>
              <a:t>On the DUT run following commands to pull down SEP explicitly.  "gmerge" runs on your DUT and contacts your development machine to build packages.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gmerge sep --accept_stable</a:t>
            </a:r>
            <a:endParaRPr lang="x-none" altLang="en-US"/>
          </a:p>
          <a:p>
            <a:pPr lvl="1"/>
            <a:r>
              <a:rPr lang="x-none" altLang="en-US"/>
              <a:t>You may run out of space on the / partition. The workaround would be to symlink /opt/sep to /usr/local/opt/sep, then rerun the above commands.</a:t>
            </a:r>
            <a:endParaRPr lang="x-none" altLang="en-US"/>
          </a:p>
          <a:p>
            <a:pPr lvl="2"/>
            <a:r>
              <a:rPr lang="x-none" altLang="en-US"/>
              <a:t>crosh&gt; shell</a:t>
            </a:r>
            <a:endParaRPr lang="x-none" altLang="en-US"/>
          </a:p>
          <a:p>
            <a:pPr lvl="2"/>
            <a:r>
              <a:rPr lang="x-none" altLang="en-US"/>
              <a:t>$ sudo bash</a:t>
            </a:r>
            <a:endParaRPr lang="x-none" altLang="en-US"/>
          </a:p>
          <a:p>
            <a:pPr lvl="2"/>
            <a:r>
              <a:rPr lang="x-none" altLang="en-US"/>
              <a:t># ln -s /opt/sep /usr/local/opt/sept</a:t>
            </a:r>
            <a:endParaRPr lang="x-none"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55000" lnSpcReduction="1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endParaRPr lang="x-none" altLang="en-US"/>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57500" lnSpcReduction="1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endParaRPr lang="x-none" altLang="en-US"/>
          </a:p>
        </p:txBody>
      </p:sp>
      <p:sp>
        <p:nvSpPr>
          <p:cNvPr id="3" name="Content Placeholder 2"/>
          <p:cNvSpPr>
            <a:spLocks noGrp="1"/>
          </p:cNvSpPr>
          <p:nvPr>
            <p:ph idx="1"/>
          </p:nvPr>
        </p:nvSpPr>
        <p:spPr>
          <a:xfrm>
            <a:off x="838200" y="1826895"/>
            <a:ext cx="7960360"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6395"/>
            <a:ext cx="10515600" cy="635635"/>
          </a:xfrm>
        </p:spPr>
        <p:txBody>
          <a:bodyPr>
            <a:normAutofit fontScale="90000"/>
          </a:bodyPr>
          <a:lstStyle/>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2500" lnSpcReduction="10000"/>
          </a:bodyPr>
          <a:lstStyle/>
          <a:p>
            <a:pPr fontAlgn="auto">
              <a:lnSpc>
                <a:spcPct val="100000"/>
              </a:lnSpc>
            </a:pPr>
            <a:r>
              <a:rPr lang="en-US"/>
              <a:t>Step 1. Enabling Developer Mode</a:t>
            </a:r>
            <a:endParaRPr lang="en-US"/>
          </a:p>
          <a:p>
            <a:pPr fontAlgn="auto">
              <a:lnSpc>
                <a:spcPct val="100000"/>
              </a:lnSpc>
            </a:pPr>
            <a:r>
              <a:rPr lang="en-US"/>
              <a:t>Step 2. Installing Crouton</a:t>
            </a:r>
            <a:endParaRPr lang="en-US"/>
          </a:p>
          <a:p>
            <a:pPr lvl="1" fontAlgn="auto">
              <a:lnSpc>
                <a:spcPct val="100000"/>
              </a:lnSpc>
            </a:pPr>
            <a:r>
              <a:rPr lang="en-US"/>
              <a:t>Step 2.1 Download the latest release of Crouton to your Chromebook: http://goo.gl/fd3zc</a:t>
            </a:r>
            <a:endParaRPr lang="en-US"/>
          </a:p>
          <a:p>
            <a:pPr lvl="1" fontAlgn="auto">
              <a:lnSpc>
                <a:spcPct val="100000"/>
              </a:lnSpc>
            </a:pPr>
            <a:r>
              <a:rPr lang="en-US"/>
              <a:t>Step 2.2 Install Crouton with the Xfce desktop</a:t>
            </a:r>
            <a:endParaRPr lang="en-US"/>
          </a:p>
          <a:p>
            <a:pPr lvl="0" fontAlgn="auto">
              <a:lnSpc>
                <a:spcPct val="100000"/>
              </a:lnSpc>
            </a:pPr>
            <a:r>
              <a:rPr lang="en-US"/>
              <a:t>Step 3. Run Ubuntu - sudo startxfce4</a:t>
            </a:r>
            <a:endParaRPr lang="en-US"/>
          </a:p>
          <a:p>
            <a:pPr lvl="0" fontAlgn="auto">
              <a:lnSpc>
                <a:spcPct val="100000"/>
              </a:lnSpc>
            </a:pPr>
            <a:r>
              <a:rPr lang="en-US"/>
              <a:t>Step 4. OS switch</a:t>
            </a:r>
            <a:endParaRPr lang="en-US"/>
          </a:p>
          <a:p>
            <a:pPr lvl="1" fontAlgn="auto">
              <a:lnSpc>
                <a:spcPct val="100000"/>
              </a:lnSpc>
            </a:pPr>
            <a:r>
              <a:rPr lang="en-US"/>
              <a:t>Chrome OS -&gt; Ubuntu : Alt+Ctrl+Shift+Back</a:t>
            </a:r>
            <a:endParaRPr lang="en-US"/>
          </a:p>
          <a:p>
            <a:pPr lvl="1" fontAlgn="auto">
              <a:lnSpc>
                <a:spcPct val="100000"/>
              </a:lnSpc>
            </a:pPr>
            <a:r>
              <a:rPr lang="en-US"/>
              <a:t>Ubuntu -&gt; Chrome OS : lt+Ctrl+Shift+Forward</a:t>
            </a:r>
            <a:endParaRPr lang="en-US"/>
          </a:p>
          <a:p>
            <a:pPr lvl="0" fontAlgn="auto">
              <a:lnSpc>
                <a:spcPct val="100000"/>
              </a:lnSpc>
            </a:pPr>
            <a:r>
              <a:rPr lang="en-US"/>
              <a:t>Advanced installation:</a:t>
            </a:r>
            <a:endParaRPr lang="en-US"/>
          </a:p>
          <a:p>
            <a:pPr lvl="1" fontAlgn="auto">
              <a:lnSpc>
                <a:spcPct val="100000"/>
              </a:lnSpc>
            </a:pPr>
            <a:r>
              <a:rPr lang="en-US"/>
              <a:t>sudo -i</a:t>
            </a:r>
            <a:endParaRPr lang="en-US"/>
          </a:p>
          <a:p>
            <a:pPr lvl="1" fontAlgn="auto">
              <a:lnSpc>
                <a:spcPct val="100000"/>
              </a:lnSpc>
            </a:pPr>
            <a:r>
              <a:rPr lang="en-US"/>
              <a:t>cd /home/user/{uuid}/Download</a:t>
            </a:r>
            <a:endParaRPr lang="en-US"/>
          </a:p>
          <a:p>
            <a:pPr lvl="1" fontAlgn="auto">
              <a:lnSpc>
                <a:spcPct val="100000"/>
              </a:lnSpc>
            </a:pPr>
            <a:r>
              <a:rPr lang="en-US"/>
              <a:t>List available target: sh ./crouton -t list</a:t>
            </a:r>
            <a:endParaRPr lang="en-US"/>
          </a:p>
          <a:p>
            <a:pPr lvl="1" fontAlgn="auto">
              <a:lnSpc>
                <a:spcPct val="100000"/>
              </a:lnSpc>
            </a:pPr>
            <a:r>
              <a:rPr lang="en-US"/>
              <a:t>List available release: sh ./crouton -r list</a:t>
            </a:r>
            <a:endParaRPr lang="en-US"/>
          </a:p>
          <a:p>
            <a:pPr lvl="1" fontAlgn="auto">
              <a:lnSpc>
                <a:spcPct val="100000"/>
              </a:lnSpc>
            </a:pPr>
            <a:r>
              <a:rPr lang="en-US"/>
              <a:t>Install Ubuntu 14.04 w/ Unity: sh ./crouton -t unity-desktop -r trusty</a:t>
            </a:r>
            <a:endParaRPr lang="en-US"/>
          </a:p>
          <a:p>
            <a:pPr lvl="1" fontAlgn="auto">
              <a:lnSpc>
                <a:spcPct val="100000"/>
              </a:lnSpc>
            </a:pPr>
            <a:r>
              <a:rPr lang="en-US"/>
              <a:t>Install Xfce w/ applications: sh ./crouton -t xfce-desktop</a:t>
            </a:r>
            <a:endParaRPr lang="en-US"/>
          </a:p>
          <a:p>
            <a:pPr lvl="1" fontAlgn="auto">
              <a:lnSpc>
                <a:spcPct val="100000"/>
              </a:lnSpc>
            </a:pPr>
            <a:r>
              <a:rPr lang="en-US"/>
              <a:t>Install LXDE w/ applications: sh ./crouton -t lxde-desktop</a:t>
            </a:r>
            <a:endParaRPr lang="en-US"/>
          </a:p>
          <a:p>
            <a:pPr lvl="1" fontAlgn="auto">
              <a:lnSpc>
                <a:spcPct val="100000"/>
              </a:lnSpc>
            </a:pPr>
            <a:r>
              <a:rPr lang="en-US"/>
              <a:t>Install GNOME w/ applications: sh  ./crouton -t gnome-desktop</a:t>
            </a:r>
            <a:endParaRPr lang="en-US"/>
          </a:p>
          <a:p>
            <a:pPr lvl="1" fontAlgn="auto">
              <a:lnSpc>
                <a:spcPct val="100000"/>
              </a:lnSpc>
            </a:pPr>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endParaRPr lang="en-US" altLang="zh-CN"/>
          </a:p>
        </p:txBody>
      </p:sp>
      <p:sp>
        <p:nvSpPr>
          <p:cNvPr id="3" name="内容占位符 2"/>
          <p:cNvSpPr>
            <a:spLocks noGrp="1"/>
          </p:cNvSpPr>
          <p:nvPr>
            <p:ph idx="1"/>
          </p:nvPr>
        </p:nvSpPr>
        <p:spPr>
          <a:xfrm>
            <a:off x="838200" y="1124585"/>
            <a:ext cx="10515600" cy="5424805"/>
          </a:xfrm>
        </p:spPr>
        <p:txBody>
          <a:bodyPr>
            <a:normAutofit/>
          </a:bodyPr>
          <a:lstStyle/>
          <a:p>
            <a:r>
              <a:rPr lang="en-US" altLang="zh-CN"/>
              <a:t>Crostini should supplant Crouton that you can run Android and Linux applications side-by-side with the familiar web browser environment of Chromium OS.</a:t>
            </a:r>
            <a:endParaRPr lang="en-US" altLang="zh-CN"/>
          </a:p>
          <a:p>
            <a:r>
              <a:rPr lang="en-US" altLang="zh-CN"/>
              <a:t>Enable VT-x configuration in firmware</a:t>
            </a:r>
            <a:endParaRPr lang="en-US" altLang="zh-CN"/>
          </a:p>
          <a:p>
            <a:r>
              <a:rPr lang="en-US" altLang="zh-CN"/>
              <a:t>Enabling Crostini is simple, switch to the developers channel, then go into settings, scroll down to Linux (Beta), and enable it that causes a download of the Crostini/Linux support, and away you go.</a:t>
            </a:r>
            <a:endParaRPr lang="en-US" altLang="zh-CN"/>
          </a:p>
          <a:p>
            <a:r>
              <a:rPr lang="en-US" altLang="zh-CN"/>
              <a:t>For news about Crostini:  https://www.reddit.com/r/Crostini/</a:t>
            </a:r>
            <a:endParaRPr lang="en-US" altLang="zh-CN"/>
          </a:p>
          <a:p>
            <a:r>
              <a:rPr lang="en-US" altLang="zh-CN"/>
              <a:t>Crostini Wiki:  https://old.reddit.com/r/Crostini/wiki/index</a:t>
            </a:r>
            <a:endParaRPr lang="en-US" altLang="zh-CN"/>
          </a:p>
          <a:p>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6130"/>
          </a:xfrm>
        </p:spPr>
        <p:txBody>
          <a:bodyPr/>
          <a:lstStyle/>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endParaRPr lang="en-US" altLang="zh-CN"/>
          </a:p>
        </p:txBody>
      </p:sp>
      <p:sp>
        <p:nvSpPr>
          <p:cNvPr id="3" name="内容占位符 2"/>
          <p:cNvSpPr>
            <a:spLocks noGrp="1"/>
          </p:cNvSpPr>
          <p:nvPr>
            <p:ph idx="1"/>
          </p:nvPr>
        </p:nvSpPr>
        <p:spPr>
          <a:xfrm>
            <a:off x="838200" y="1022985"/>
            <a:ext cx="10515600" cy="5154295"/>
          </a:xfrm>
        </p:spPr>
        <p:txBody>
          <a:bodyPr/>
          <a:lstStyle/>
          <a:p>
            <a:r>
              <a:rPr lang="zh-CN" altLang="en-US"/>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a:t>T</a:t>
            </a:r>
            <a:r>
              <a:rPr lang="zh-CN" altLang="en-US"/>
              <a:t>he vm_tools in Chrome OS. They include garcon,  a service that gets added in the container and communicates with another service outside of the container (vm_concierge).</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7965"/>
            <a:ext cx="10515600" cy="626110"/>
          </a:xfrm>
        </p:spPr>
        <p:txBody>
          <a:bodyPr>
            <a:normAutofit fontScale="90000"/>
          </a:bodyPr>
          <a:p>
            <a:r>
              <a:rPr lang="en-US" sz="3600"/>
              <a:t>How to Run Android Apps in Chrome with Google ARC</a:t>
            </a:r>
            <a:br>
              <a:rPr lang="en-US" sz="3600"/>
            </a:br>
            <a:r>
              <a:rPr lang="en-US" sz="1600"/>
              <a:t>https://www.tomsguide.com/us/google-arc-chrome-android-apps,news-20736.html</a:t>
            </a:r>
            <a:endParaRPr lang="en-US" sz="1600"/>
          </a:p>
        </p:txBody>
      </p:sp>
      <p:sp>
        <p:nvSpPr>
          <p:cNvPr id="3" name="Content Placeholder 2"/>
          <p:cNvSpPr>
            <a:spLocks noGrp="1"/>
          </p:cNvSpPr>
          <p:nvPr>
            <p:ph idx="1"/>
          </p:nvPr>
        </p:nvSpPr>
        <p:spPr>
          <a:xfrm>
            <a:off x="838200" y="1153795"/>
            <a:ext cx="10515600" cy="5024120"/>
          </a:xfrm>
        </p:spPr>
        <p:txBody>
          <a:bodyPr>
            <a:normAutofit fontScale="70000"/>
          </a:bodyPr>
          <a:p>
            <a:r>
              <a:rPr lang="en-US"/>
              <a:t>ARC WR - launch Android apps in Chrome</a:t>
            </a:r>
            <a:endParaRPr lang="en-US"/>
          </a:p>
          <a:p>
            <a:pPr lvl="1"/>
            <a:r>
              <a:rPr lang="en-US"/>
              <a:t>ARC Welder is an extension for the Google Chrome browser that allows you to run Android applications directly in the browser. ARC Welder is often used as an alternative to "heavy" Android-emulators.</a:t>
            </a:r>
            <a:endParaRPr lang="en-US"/>
          </a:p>
          <a:p>
            <a:pPr lvl="1"/>
            <a:r>
              <a:rPr lang="en-US"/>
              <a:t>Working with an extension is quite simple. Just press the "Add your APK" key, specify the application file and select the size of the working window. That's all, now you can work with a mobile game or program directly in the browser. </a:t>
            </a:r>
            <a:endParaRPr lang="en-US"/>
          </a:p>
          <a:p>
            <a:pPr lvl="1"/>
            <a:r>
              <a:rPr lang="en-US"/>
              <a:t>Install ARC Welder (Manual)</a:t>
            </a:r>
            <a:endParaRPr lang="en-US"/>
          </a:p>
          <a:p>
            <a:pPr lvl="2"/>
            <a:r>
              <a:rPr lang="en-US"/>
              <a:t>Navigate to : https://developer.chrome.com/apps/getstarted_arc</a:t>
            </a:r>
            <a:endParaRPr lang="en-US"/>
          </a:p>
          <a:p>
            <a:pPr lvl="2"/>
            <a:r>
              <a:rPr lang="en-US"/>
              <a:t>Click on "The ARC Welder app"</a:t>
            </a:r>
            <a:endParaRPr lang="en-US"/>
          </a:p>
          <a:p>
            <a:pPr lvl="2"/>
            <a:r>
              <a:rPr lang="en-US"/>
              <a:t>Select "+ add to chrome"</a:t>
            </a:r>
            <a:endParaRPr lang="en-US"/>
          </a:p>
          <a:p>
            <a:pPr lvl="2"/>
            <a:r>
              <a:rPr lang="en-US"/>
              <a:t>This will take a few minutes while it downloads the ARC Welder and runtime.</a:t>
            </a:r>
            <a:endParaRPr lang="en-US"/>
          </a:p>
          <a:p>
            <a:pPr lvl="2"/>
            <a:r>
              <a:rPr lang="en-US"/>
              <a:t>Confirm it is installed : Settings, Extensions.</a:t>
            </a:r>
            <a:endParaRPr lang="en-US"/>
          </a:p>
          <a:p>
            <a:pPr lvl="2"/>
            <a:r>
              <a:rPr lang="en-US"/>
              <a:t>    Enable WebGL</a:t>
            </a:r>
            <a:endParaRPr lang="en-US"/>
          </a:p>
          <a:p>
            <a:pPr lvl="2"/>
            <a:r>
              <a:rPr lang="en-US"/>
              <a:t>Step 1: Type chrome://flags in the address bar</a:t>
            </a:r>
            <a:endParaRPr lang="en-US"/>
          </a:p>
          <a:p>
            <a:pPr lvl="2"/>
            <a:r>
              <a:rPr lang="en-US"/>
              <a:t>Step 2: Press Ctrl + f and type ” Rendering list “, “Override software rendering list” should come up, Now click on Enable and restart the browser.</a:t>
            </a:r>
            <a:endParaRPr lang="en-US"/>
          </a:p>
          <a:p>
            <a:pPr lvl="2"/>
            <a:r>
              <a:rPr lang="en-US"/>
              <a:t>Step 3: Close the Chrome window.</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endParaRPr lang="en-US" altLang="zh-CN"/>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Wayland and Weston</a:t>
            </a:r>
            <a:endParaRPr lang="en-US" altLang="zh-CN"/>
          </a:p>
        </p:txBody>
      </p:sp>
      <p:sp>
        <p:nvSpPr>
          <p:cNvPr id="3" name="内容占位符 2"/>
          <p:cNvSpPr>
            <a:spLocks noGrp="1"/>
          </p:cNvSpPr>
          <p:nvPr>
            <p:ph idx="1"/>
          </p:nvPr>
        </p:nvSpPr>
        <p:spPr/>
        <p:txBody>
          <a:bodyPr>
            <a:normAutofit/>
          </a:bodyPr>
          <a:p>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60350"/>
            <a:ext cx="10515600" cy="521335"/>
          </a:xfrm>
        </p:spPr>
        <p:txBody>
          <a:bodyPr>
            <a:normAutofit fontScale="90000"/>
          </a:bodyPr>
          <a:p>
            <a:r>
              <a:rPr lang="en-US" altLang="zh-CN"/>
              <a:t>Wayland and WCodebase</a:t>
            </a:r>
            <a:endParaRPr lang="en-US" altLang="zh-CN"/>
          </a:p>
        </p:txBody>
      </p:sp>
      <p:sp>
        <p:nvSpPr>
          <p:cNvPr id="3" name="内容占位符 2"/>
          <p:cNvSpPr>
            <a:spLocks noGrp="1"/>
          </p:cNvSpPr>
          <p:nvPr>
            <p:ph idx="1"/>
          </p:nvPr>
        </p:nvSpPr>
        <p:spPr>
          <a:xfrm>
            <a:off x="838200" y="1048385"/>
            <a:ext cx="5681345" cy="5588635"/>
          </a:xfrm>
        </p:spPr>
        <p:txBody>
          <a:bodyPr>
            <a:normAutofit fontScale="50000"/>
          </a:bodyPr>
          <a:p>
            <a:pPr fontAlgn="auto">
              <a:lnSpc>
                <a:spcPct val="10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0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endParaRPr lang="zh-CN" altLang="en-US"/>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031240"/>
          </a:xfrm>
        </p:spPr>
        <p:txBody>
          <a:bodyPr/>
          <a:p>
            <a:r>
              <a:rPr lang="en-US" altLang="zh-CN"/>
              <a:t>Weston Runtime Support Libs</a:t>
            </a:r>
            <a:endParaRPr lang="en-US" altLang="zh-CN"/>
          </a:p>
        </p:txBody>
      </p:sp>
      <p:pic>
        <p:nvPicPr>
          <p:cNvPr id="6" name="内容占位符 5"/>
          <p:cNvPicPr>
            <a:picLocks noChangeAspect="1"/>
          </p:cNvPicPr>
          <p:nvPr>
            <p:ph idx="1"/>
          </p:nvPr>
        </p:nvPicPr>
        <p:blipFill>
          <a:blip r:embed="rId1"/>
          <a:stretch>
            <a:fillRect/>
          </a:stretch>
        </p:blipFill>
        <p:spPr>
          <a:xfrm>
            <a:off x="930275" y="1918335"/>
            <a:ext cx="10567035" cy="462534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Linux DISPLAY=:0.0</a:t>
            </a:r>
            <a:endParaRPr lang="zh-CN" altLang="en-US"/>
          </a:p>
        </p:txBody>
      </p:sp>
      <p:sp>
        <p:nvSpPr>
          <p:cNvPr id="3" name="内容占位符 2"/>
          <p:cNvSpPr>
            <a:spLocks noGrp="1"/>
          </p:cNvSpPr>
          <p:nvPr>
            <p:ph idx="1"/>
          </p:nvPr>
        </p:nvSpPr>
        <p:spPr>
          <a:xfrm>
            <a:off x="838200" y="1127760"/>
            <a:ext cx="10515600" cy="5049520"/>
          </a:xfrm>
        </p:spPr>
        <p:txBody>
          <a:bodyPr>
            <a:normAutofit lnSpcReduction="10000"/>
          </a:bodyPr>
          <a:lstStyle/>
          <a:p>
            <a:pPr fontAlgn="auto">
              <a:lnSpc>
                <a:spcPct val="100000"/>
              </a:lnSpc>
            </a:pPr>
            <a:r>
              <a:rPr lang="zh-CN" altLang="en-US"/>
              <a:t>在Linux/Unix類操作系統上, DISPLAY用來設置將圖形顯示到何處. 在終端上輸入printenv查看當前環境變量</a:t>
            </a:r>
            <a:r>
              <a:rPr lang="en-US" altLang="zh-CN"/>
              <a:t>. </a:t>
            </a:r>
            <a:endParaRPr lang="en-US" altLang="zh-CN"/>
          </a:p>
          <a:p>
            <a:pPr fontAlgn="auto">
              <a:lnSpc>
                <a:spcPct val="100000"/>
              </a:lnSpc>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endParaRPr lang="x-none" altLang="en-US"/>
          </a:p>
        </p:txBody>
      </p:sp>
      <p:sp>
        <p:nvSpPr>
          <p:cNvPr id="3" name="Content Placeholder 2"/>
          <p:cNvSpPr>
            <a:spLocks noGrp="1"/>
          </p:cNvSpPr>
          <p:nvPr>
            <p:ph idx="1"/>
          </p:nvPr>
        </p:nvSpPr>
        <p:spPr>
          <a:xfrm>
            <a:off x="838200" y="1003300"/>
            <a:ext cx="10515600" cy="5731510"/>
          </a:xfrm>
        </p:spPr>
        <p:txBody>
          <a:bodyPr>
            <a:normAutofit fontScale="65000" lnSpcReduction="10000"/>
          </a:bodyPr>
          <a:lstStyle/>
          <a:p>
            <a:pPr fontAlgn="auto">
              <a:lnSpc>
                <a:spcPct val="100000"/>
              </a:lnSpc>
            </a:pPr>
            <a:r>
              <a:rPr lang="x-none" altLang="en-US"/>
              <a:t>简介</a:t>
            </a:r>
            <a:endParaRPr lang="x-none" altLang="en-US"/>
          </a:p>
          <a:p>
            <a:pPr lvl="1" fontAlgn="auto">
              <a:lnSpc>
                <a:spcPct val="100000"/>
              </a:lnSpc>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fontAlgn="auto">
              <a:lnSpc>
                <a:spcPct val="100000"/>
              </a:lnSpc>
            </a:pPr>
            <a:r>
              <a:rPr lang="en-US"/>
              <a:t>D-BUS 的内部工作方式</a:t>
            </a:r>
            <a:endParaRPr lang="en-US"/>
          </a:p>
          <a:p>
            <a:pPr lvl="1" fontAlgn="auto">
              <a:lnSpc>
                <a:spcPct val="100000"/>
              </a:lnSpc>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fontAlgn="auto">
              <a:lnSpc>
                <a:spcPct val="100000"/>
              </a:lnSpc>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fontAlgn="auto">
              <a:lnSpc>
                <a:spcPct val="100000"/>
              </a:lnSpc>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fontAlgn="auto">
              <a:lnSpc>
                <a:spcPct val="100000"/>
              </a:lnSpc>
            </a:pPr>
            <a:r>
              <a:rPr lang="en-US"/>
              <a:t>在 D-BUS 中有四种类型的消息：方法调用（method calls）、方法返回（method returns）、信号（signals） 和错误（errors）。</a:t>
            </a:r>
            <a:endParaRPr lang="en-US"/>
          </a:p>
          <a:p>
            <a:pPr lvl="1" fontAlgn="auto">
              <a:lnSpc>
                <a:spcPct val="100000"/>
              </a:lnSpc>
            </a:pPr>
            <a:r>
              <a:rPr lang="en-US"/>
              <a:t>服务（Services） 是 D-BUS 的最高层次抽象。</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(1/3) </a:t>
            </a:r>
            <a:endParaRPr lang="en-US" sz="3600" dirty="0"/>
          </a:p>
        </p:txBody>
      </p:sp>
      <p:sp>
        <p:nvSpPr>
          <p:cNvPr id="3" name="Content Placeholder 2"/>
          <p:cNvSpPr>
            <a:spLocks noGrp="1"/>
          </p:cNvSpPr>
          <p:nvPr>
            <p:ph idx="1"/>
          </p:nvPr>
        </p:nvSpPr>
        <p:spPr>
          <a:xfrm>
            <a:off x="838200" y="1260628"/>
            <a:ext cx="10515600" cy="5406501"/>
          </a:xfrm>
        </p:spPr>
        <p:txBody>
          <a:bodyPr>
            <a:normAutofit fontScale="75000" lnSpcReduction="20000"/>
          </a:bodyPr>
          <a:lstStyle/>
          <a:p>
            <a:pPr fontAlgn="auto">
              <a:lnSpc>
                <a:spcPct val="100000"/>
              </a:lnSpc>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r>
              <a:rPr lang="en-US" dirty="0" smtClean="0"/>
              <a:t>.</a:t>
            </a:r>
            <a:endParaRPr lang="en-US" dirty="0" smtClean="0"/>
          </a:p>
          <a:p>
            <a:pPr fontAlgn="auto">
              <a:lnSpc>
                <a:spcPct val="100000"/>
              </a:lnSpc>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a:t>
            </a:r>
            <a:r>
              <a:rPr lang="en-US" dirty="0" smtClean="0"/>
              <a:t>. </a:t>
            </a:r>
            <a:r>
              <a:rPr lang="en-US" dirty="0" err="1"/>
              <a:t>GPUTop</a:t>
            </a:r>
            <a:r>
              <a:rPr lang="en-US" dirty="0"/>
              <a:t> is only compatible with v4.14+ kernels on the target device</a:t>
            </a:r>
            <a:r>
              <a:rPr lang="en-US" dirty="0" smtClean="0"/>
              <a:t>.</a:t>
            </a:r>
            <a:endParaRPr lang="en-US" dirty="0" smtClean="0"/>
          </a:p>
          <a:p>
            <a:pPr lvl="1" fontAlgn="auto">
              <a:lnSpc>
                <a:spcPct val="100000"/>
              </a:lnSpc>
            </a:pPr>
            <a:r>
              <a:rPr lang="en-US" dirty="0" smtClean="0"/>
              <a:t>Build Chromium OS kernel</a:t>
            </a:r>
            <a:endParaRPr lang="en-US" dirty="0" smtClean="0"/>
          </a:p>
          <a:p>
            <a:pPr lvl="2" fontAlgn="auto">
              <a:lnSpc>
                <a:spcPct val="100000"/>
              </a:lnSpc>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fontAlgn="auto">
              <a:lnSpc>
                <a:spcPct val="100000"/>
              </a:lnSpc>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fontAlgn="auto">
              <a:lnSpc>
                <a:spcPct val="100000"/>
              </a:lnSpc>
            </a:pPr>
            <a:r>
              <a:rPr lang="en-US" dirty="0"/>
              <a:t> Then, execute the following: USE='kernel-4_14 -kernel-${VERSION}' emerge-${BOARD} </a:t>
            </a:r>
            <a:r>
              <a:rPr lang="en-US" dirty="0" err="1" smtClean="0"/>
              <a:t>linux</a:t>
            </a:r>
            <a:r>
              <a:rPr lang="en-US" dirty="0" smtClean="0"/>
              <a:t>-sources</a:t>
            </a:r>
            <a:endParaRPr lang="en-US" dirty="0" smtClean="0"/>
          </a:p>
          <a:p>
            <a:pPr lvl="1" fontAlgn="auto">
              <a:lnSpc>
                <a:spcPct val="100000"/>
              </a:lnSpc>
            </a:pPr>
            <a:r>
              <a:rPr lang="en-US" dirty="0" smtClean="0"/>
              <a:t>Update Chromium Device</a:t>
            </a:r>
            <a:endParaRPr lang="en-US" dirty="0" smtClean="0"/>
          </a:p>
          <a:p>
            <a:pPr lvl="2" fontAlgn="auto">
              <a:lnSpc>
                <a:spcPct val="100000"/>
              </a:lnSpc>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fontAlgn="auto">
              <a:lnSpc>
                <a:spcPct val="100000"/>
              </a:lnSpc>
            </a:pPr>
            <a:r>
              <a:rPr lang="en-US" dirty="0"/>
              <a:t>Accept the prompts asking for verification, and let the developer machine reboot the target device</a:t>
            </a:r>
            <a:endParaRPr lang="en-US" dirty="0"/>
          </a:p>
          <a:p>
            <a:pPr lvl="2" fontAlgn="auto">
              <a:lnSpc>
                <a:spcPct val="100000"/>
              </a:lnSpc>
            </a:pPr>
            <a:r>
              <a:rPr lang="en-US" dirty="0"/>
              <a:t>On reboot, the script should end and define both the previous kernel version and the updated kernel version</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2885"/>
            <a:ext cx="10515600" cy="718185"/>
          </a:xfrm>
        </p:spPr>
        <p:txBody>
          <a:bodyPr>
            <a:normAutofit fontScale="90000"/>
          </a:bodyPr>
          <a:p>
            <a:r>
              <a:rPr lang="x-none" altLang="en-US"/>
              <a:t>How to Add New Board Overlay</a:t>
            </a:r>
            <a:endParaRPr lang="x-none" altLang="en-US"/>
          </a:p>
        </p:txBody>
      </p:sp>
      <p:sp>
        <p:nvSpPr>
          <p:cNvPr id="3" name="Content Placeholder 2"/>
          <p:cNvSpPr>
            <a:spLocks noGrp="1"/>
          </p:cNvSpPr>
          <p:nvPr>
            <p:ph idx="1"/>
          </p:nvPr>
        </p:nvSpPr>
        <p:spPr>
          <a:xfrm>
            <a:off x="255270" y="1076960"/>
            <a:ext cx="11659235" cy="5612130"/>
          </a:xfrm>
        </p:spPr>
        <p:txBody>
          <a:bodyPr>
            <a:normAutofit fontScale="90000" lnSpcReduction="20000"/>
          </a:bodyPr>
          <a:p>
            <a:r>
              <a:rPr lang="en-US"/>
              <a:t>Levels and Types</a:t>
            </a:r>
            <a:endParaRPr lang="en-US"/>
          </a:p>
          <a:p>
            <a:pPr lvl="1"/>
            <a:r>
              <a:rPr lang="en-US"/>
              <a:t>For a new public board there are three levels to deal with:</a:t>
            </a:r>
            <a:endParaRPr lang="en-US"/>
          </a:p>
          <a:p>
            <a:pPr lvl="2"/>
            <a:r>
              <a:rPr lang="en-US"/>
              <a:t>Public (chromium.org)</a:t>
            </a:r>
            <a:endParaRPr lang="en-US"/>
          </a:p>
          <a:p>
            <a:pPr lvl="2"/>
            <a:r>
              <a:rPr lang="en-US"/>
              <a:t>Partner Private (google)</a:t>
            </a:r>
            <a:endParaRPr lang="en-US"/>
          </a:p>
          <a:p>
            <a:pPr lvl="2"/>
            <a:r>
              <a:rPr lang="en-US"/>
              <a:t>Internal Private (</a:t>
            </a:r>
            <a:r>
              <a:rPr lang="x-none" altLang="en-US"/>
              <a:t>CPU Vendor</a:t>
            </a:r>
            <a:r>
              <a:rPr lang="en-US"/>
              <a:t>)</a:t>
            </a:r>
            <a:endParaRPr lang="en-US"/>
          </a:p>
          <a:p>
            <a:pPr lvl="2"/>
            <a:r>
              <a:rPr lang="en-US"/>
              <a:t>Within each of the above levels, there are three types of overlays:</a:t>
            </a:r>
            <a:endParaRPr lang="en-US"/>
          </a:p>
          <a:p>
            <a:pPr lvl="3"/>
            <a:r>
              <a:rPr lang="en-US"/>
              <a:t>chipset</a:t>
            </a:r>
            <a:endParaRPr lang="en-US"/>
          </a:p>
          <a:p>
            <a:pPr lvl="3"/>
            <a:r>
              <a:rPr lang="en-US"/>
              <a:t>baseboard</a:t>
            </a:r>
            <a:endParaRPr lang="en-US"/>
          </a:p>
          <a:p>
            <a:pPr lvl="3"/>
            <a:r>
              <a:rPr lang="en-US"/>
              <a:t>board</a:t>
            </a:r>
            <a:endParaRPr lang="en-US"/>
          </a:p>
          <a:p>
            <a:pPr lvl="1"/>
            <a:r>
              <a:rPr lang="en-US"/>
              <a:t>Each level can have a mix of one, two, or all three types depending on the platform being added.</a:t>
            </a:r>
            <a:endParaRPr lang="en-US"/>
          </a:p>
          <a:p>
            <a:pPr lvl="0"/>
            <a:r>
              <a:rPr lang="en-US"/>
              <a:t>Step 1 - Board Name</a:t>
            </a:r>
            <a:endParaRPr lang="en-US"/>
          </a:p>
          <a:p>
            <a:pPr lvl="1"/>
            <a:r>
              <a:rPr lang="x-none" altLang="en-US"/>
              <a:t>T</a:t>
            </a:r>
            <a:r>
              <a:rPr lang="en-US"/>
              <a:t>he board name added to the following file: src/third_party/chromiumos-overlay/eclass/cros-board.eclass</a:t>
            </a:r>
            <a:endParaRPr lang="en-US"/>
          </a:p>
          <a:p>
            <a:pPr lvl="0"/>
            <a:r>
              <a:rPr lang="en-US"/>
              <a:t>Step 2 - Public Overlays</a:t>
            </a:r>
            <a:endParaRPr lang="en-US"/>
          </a:p>
          <a:p>
            <a:pPr lvl="1"/>
            <a:r>
              <a:rPr lang="en-US"/>
              <a:t>Chipset - created for the silicon (</a:t>
            </a:r>
            <a:r>
              <a:rPr lang="x-none" altLang="en-US"/>
              <a:t>ex. src/overlays/chipset-$CHIP</a:t>
            </a:r>
            <a:r>
              <a:rPr lang="en-US"/>
              <a:t>)</a:t>
            </a:r>
            <a:endParaRPr lang="en-US"/>
          </a:p>
          <a:p>
            <a:pPr lvl="1"/>
            <a:r>
              <a:rPr lang="en-US"/>
              <a:t>Baseboard - created for the lead vehicle </a:t>
            </a:r>
            <a:r>
              <a:rPr lang="x-none" altLang="en-US"/>
              <a:t>(ex. src/overlays/baseboard-$BOARD)</a:t>
            </a:r>
            <a:endParaRPr lang="x-none" altLang="en-US"/>
          </a:p>
          <a:p>
            <a:pPr lvl="1"/>
            <a:r>
              <a:rPr lang="x-none" altLang="en-US"/>
              <a:t>Board - created for each of the boards based on the silicon, including the lead vehicle (ex. src/overlays/overlay-$BOARD)</a:t>
            </a:r>
            <a:endParaRPr lang="x-none" altLang="en-US"/>
          </a:p>
          <a:p>
            <a:pPr lvl="1"/>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a:t>
            </a:r>
            <a:r>
              <a:rPr lang="en-US" sz="3600" dirty="0" smtClean="0"/>
              <a:t>Tool (2/3) </a:t>
            </a:r>
            <a:endParaRPr lang="en-US" sz="3600" dirty="0"/>
          </a:p>
        </p:txBody>
      </p:sp>
      <p:sp>
        <p:nvSpPr>
          <p:cNvPr id="3" name="Content Placeholder 2"/>
          <p:cNvSpPr>
            <a:spLocks noGrp="1"/>
          </p:cNvSpPr>
          <p:nvPr>
            <p:ph idx="1"/>
          </p:nvPr>
        </p:nvSpPr>
        <p:spPr>
          <a:xfrm>
            <a:off x="838200" y="1261110"/>
            <a:ext cx="10515600" cy="5530215"/>
          </a:xfrm>
        </p:spPr>
        <p:txBody>
          <a:bodyPr>
            <a:normAutofit fontScale="72500"/>
          </a:bodyPr>
          <a:lstStyle/>
          <a:p>
            <a:pPr fontAlgn="auto">
              <a:lnSpc>
                <a:spcPct val="100000"/>
              </a:lnSpc>
            </a:pPr>
            <a:r>
              <a:rPr lang="en-US" dirty="0"/>
              <a:t>Installing </a:t>
            </a:r>
            <a:r>
              <a:rPr lang="en-US" dirty="0" err="1"/>
              <a:t>GPUTop</a:t>
            </a:r>
            <a:r>
              <a:rPr lang="en-US" dirty="0"/>
              <a:t> as a Command Line Interface </a:t>
            </a:r>
            <a:r>
              <a:rPr lang="en-US" dirty="0" smtClean="0"/>
              <a:t>on Chromium Target</a:t>
            </a:r>
            <a:endParaRPr lang="en-US" dirty="0" smtClean="0"/>
          </a:p>
          <a:p>
            <a:pPr lvl="1" fontAlgn="auto">
              <a:lnSpc>
                <a:spcPct val="100000"/>
              </a:lnSpc>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fontAlgn="auto">
              <a:lnSpc>
                <a:spcPct val="100000"/>
              </a:lnSpc>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fontAlgn="auto">
              <a:lnSpc>
                <a:spcPct val="100000"/>
              </a:lnSpc>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fontAlgn="auto">
              <a:lnSpc>
                <a:spcPct val="100000"/>
              </a:lnSpc>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fontAlgn="auto">
              <a:lnSpc>
                <a:spcPct val="100000"/>
              </a:lnSpc>
            </a:pPr>
            <a:r>
              <a:rPr lang="en-US" dirty="0"/>
              <a:t>If </a:t>
            </a:r>
            <a:r>
              <a:rPr lang="en-US" dirty="0" err="1"/>
              <a:t>GPUTop</a:t>
            </a:r>
            <a:r>
              <a:rPr lang="en-US" dirty="0"/>
              <a:t> fails to emerge to board, consider tracing the errors as detailed in the sub-step 2a</a:t>
            </a:r>
            <a:endParaRPr lang="en-US" dirty="0"/>
          </a:p>
          <a:p>
            <a:pPr lvl="1" fontAlgn="auto">
              <a:lnSpc>
                <a:spcPct val="100000"/>
              </a:lnSpc>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fontAlgn="auto">
              <a:lnSpc>
                <a:spcPct val="100000"/>
              </a:lnSpc>
            </a:pPr>
            <a:r>
              <a:rPr lang="en-US" dirty="0"/>
              <a:t>Start up the target device, at the log in screen open a shell prompt "ctrl-alt-&lt;F2&gt;"</a:t>
            </a:r>
            <a:endParaRPr lang="en-US" dirty="0"/>
          </a:p>
          <a:p>
            <a:pPr lvl="1" fontAlgn="auto">
              <a:lnSpc>
                <a:spcPct val="100000"/>
              </a:lnSpc>
            </a:pPr>
            <a:r>
              <a:rPr lang="en-US" dirty="0"/>
              <a:t>Install the image with </a:t>
            </a:r>
            <a:r>
              <a:rPr lang="en-US" dirty="0" err="1"/>
              <a:t>sudo</a:t>
            </a:r>
            <a:r>
              <a:rPr lang="en-US" dirty="0"/>
              <a:t> </a:t>
            </a:r>
            <a:r>
              <a:rPr lang="en-US" dirty="0" err="1"/>
              <a:t>chromeos</a:t>
            </a:r>
            <a:r>
              <a:rPr lang="en-US" dirty="0"/>
              <a:t>-install </a:t>
            </a:r>
            <a:endParaRPr lang="en-US" dirty="0"/>
          </a:p>
          <a:p>
            <a:pPr lvl="1" fontAlgn="auto">
              <a:lnSpc>
                <a:spcPct val="100000"/>
              </a:lnSpc>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a:t>
            </a:r>
            <a:r>
              <a:rPr lang="en-US" sz="3600" dirty="0" smtClean="0"/>
              <a:t>Tool (3/3) </a:t>
            </a:r>
            <a:endParaRPr lang="en-US" sz="3600" dirty="0"/>
          </a:p>
        </p:txBody>
      </p:sp>
      <p:sp>
        <p:nvSpPr>
          <p:cNvPr id="3" name="Content Placeholder 2"/>
          <p:cNvSpPr>
            <a:spLocks noGrp="1"/>
          </p:cNvSpPr>
          <p:nvPr>
            <p:ph idx="1"/>
          </p:nvPr>
        </p:nvSpPr>
        <p:spPr>
          <a:xfrm>
            <a:off x="838200" y="923278"/>
            <a:ext cx="10515600" cy="5797118"/>
          </a:xfrm>
        </p:spPr>
        <p:txBody>
          <a:bodyPr>
            <a:normAutofit fontScale="60000" lnSpcReduction="20000"/>
          </a:bodyPr>
          <a:lstStyle/>
          <a:p>
            <a:pPr fontAlgn="auto">
              <a:lnSpc>
                <a:spcPct val="100000"/>
              </a:lnSpc>
            </a:pPr>
            <a:r>
              <a:rPr lang="en-US" dirty="0"/>
              <a:t>Using </a:t>
            </a:r>
            <a:r>
              <a:rPr lang="en-US" dirty="0" err="1"/>
              <a:t>GPUTop</a:t>
            </a:r>
            <a:r>
              <a:rPr lang="en-US" dirty="0"/>
              <a:t> as </a:t>
            </a:r>
            <a:r>
              <a:rPr lang="en-US" dirty="0" smtClean="0"/>
              <a:t>a </a:t>
            </a:r>
            <a:r>
              <a:rPr lang="en-US" dirty="0"/>
              <a:t>Command Line </a:t>
            </a:r>
            <a:r>
              <a:rPr lang="en-US" dirty="0" smtClean="0"/>
              <a:t>Interface on Chromium Target</a:t>
            </a:r>
            <a:endParaRPr lang="en-US" dirty="0" smtClean="0"/>
          </a:p>
          <a:p>
            <a:pPr lvl="1" fontAlgn="auto">
              <a:lnSpc>
                <a:spcPct val="100000"/>
              </a:lnSpc>
            </a:pPr>
            <a:r>
              <a:rPr lang="en-US" dirty="0"/>
              <a:t>Run </a:t>
            </a:r>
            <a:r>
              <a:rPr lang="en-US" dirty="0" err="1"/>
              <a:t>sudo</a:t>
            </a:r>
            <a:r>
              <a:rPr lang="en-US" dirty="0"/>
              <a:t> </a:t>
            </a:r>
            <a:r>
              <a:rPr lang="en-US" dirty="0" err="1"/>
              <a:t>gputop</a:t>
            </a:r>
            <a:r>
              <a:rPr lang="en-US" dirty="0"/>
              <a:t> </a:t>
            </a:r>
            <a:endParaRPr lang="en-US" dirty="0"/>
          </a:p>
          <a:p>
            <a:pPr lvl="1" fontAlgn="auto">
              <a:lnSpc>
                <a:spcPct val="100000"/>
              </a:lnSpc>
            </a:pPr>
            <a:r>
              <a:rPr lang="en-US" dirty="0"/>
              <a:t>Execute </a:t>
            </a:r>
            <a:r>
              <a:rPr lang="en-US" dirty="0" err="1"/>
              <a:t>gputop</a:t>
            </a:r>
            <a:r>
              <a:rPr lang="en-US" dirty="0"/>
              <a:t>-wrapper  -m &lt;metric set&gt; -c &lt;counters&gt; [-o &lt;log.txt&gt;] </a:t>
            </a:r>
            <a:endParaRPr lang="en-US" dirty="0"/>
          </a:p>
          <a:p>
            <a:pPr lvl="1" fontAlgn="auto">
              <a:lnSpc>
                <a:spcPct val="100000"/>
              </a:lnSpc>
            </a:pPr>
            <a:r>
              <a:rPr lang="en-US" dirty="0"/>
              <a:t>Visit </a:t>
            </a:r>
            <a:r>
              <a:rPr lang="en-US" dirty="0" err="1"/>
              <a:t>GPUTop</a:t>
            </a:r>
            <a:r>
              <a:rPr lang="en-US" dirty="0"/>
              <a:t> Analysis Documentation for details on metric sets and </a:t>
            </a:r>
            <a:r>
              <a:rPr lang="en-US" dirty="0" smtClean="0"/>
              <a:t>counters</a:t>
            </a:r>
            <a:endParaRPr lang="en-US" dirty="0" smtClean="0"/>
          </a:p>
          <a:p>
            <a:pPr fontAlgn="auto">
              <a:lnSpc>
                <a:spcPct val="100000"/>
              </a:lnSpc>
            </a:pPr>
            <a:r>
              <a:rPr lang="en-US" dirty="0"/>
              <a:t>Installing </a:t>
            </a:r>
            <a:r>
              <a:rPr lang="en-US" dirty="0" err="1"/>
              <a:t>GPUTop</a:t>
            </a:r>
            <a:r>
              <a:rPr lang="en-US" dirty="0"/>
              <a:t> as a Web User </a:t>
            </a:r>
            <a:r>
              <a:rPr lang="en-US" dirty="0" smtClean="0"/>
              <a:t>Interface on Linux</a:t>
            </a:r>
            <a:endParaRPr lang="en-US" dirty="0"/>
          </a:p>
          <a:p>
            <a:pPr lvl="1" fontAlgn="auto">
              <a:lnSpc>
                <a:spcPct val="100000"/>
              </a:lnSpc>
            </a:pPr>
            <a:r>
              <a:rPr lang="en-US" dirty="0"/>
              <a:t>A binary package with installation instructions can be downloaded from https://gitlab.com/Jragoon/gputop-packages:   </a:t>
            </a:r>
            <a:endParaRPr lang="en-US" dirty="0"/>
          </a:p>
          <a:p>
            <a:pPr lvl="2" fontAlgn="auto">
              <a:lnSpc>
                <a:spcPct val="100000"/>
              </a:lnSpc>
            </a:pPr>
            <a:r>
              <a:rPr lang="en-US" dirty="0"/>
              <a:t>    </a:t>
            </a:r>
            <a:r>
              <a:rPr lang="en-US" dirty="0" err="1"/>
              <a:t>git</a:t>
            </a:r>
            <a:r>
              <a:rPr lang="en-US" dirty="0"/>
              <a:t> clone https://gitlab.com/Jragoon/gputop-packages </a:t>
            </a:r>
            <a:endParaRPr lang="en-US" dirty="0"/>
          </a:p>
          <a:p>
            <a:pPr lvl="2" fontAlgn="auto">
              <a:lnSpc>
                <a:spcPct val="100000"/>
              </a:lnSpc>
            </a:pPr>
            <a:r>
              <a:rPr lang="en-US" dirty="0"/>
              <a:t>    cd </a:t>
            </a:r>
            <a:r>
              <a:rPr lang="en-US" dirty="0" err="1"/>
              <a:t>gputop</a:t>
            </a:r>
            <a:r>
              <a:rPr lang="en-US" dirty="0"/>
              <a:t>-packages  </a:t>
            </a:r>
            <a:endParaRPr lang="en-US" dirty="0"/>
          </a:p>
          <a:p>
            <a:pPr lvl="2" fontAlgn="auto">
              <a:lnSpc>
                <a:spcPct val="100000"/>
              </a:lnSpc>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fontAlgn="auto">
              <a:lnSpc>
                <a:spcPct val="100000"/>
              </a:lnSpc>
            </a:pPr>
            <a:r>
              <a:rPr lang="en-US" dirty="0"/>
              <a:t>     </a:t>
            </a:r>
            <a:r>
              <a:rPr lang="en-US" dirty="0" smtClean="0"/>
              <a:t>RPM</a:t>
            </a:r>
            <a:r>
              <a:rPr lang="en-US" dirty="0"/>
              <a:t>: </a:t>
            </a:r>
            <a:r>
              <a:rPr lang="en-US" dirty="0" err="1"/>
              <a:t>sudo</a:t>
            </a:r>
            <a:r>
              <a:rPr lang="en-US" dirty="0"/>
              <a:t> rpm -</a:t>
            </a:r>
            <a:r>
              <a:rPr lang="en-US" dirty="0" err="1"/>
              <a:t>i</a:t>
            </a:r>
            <a:r>
              <a:rPr lang="en-US" dirty="0"/>
              <a:t> </a:t>
            </a:r>
            <a:r>
              <a:rPr lang="en-US" dirty="0" smtClean="0"/>
              <a:t>gputop-1.0-x86_64.rpm</a:t>
            </a:r>
            <a:endParaRPr lang="en-US" dirty="0" smtClean="0"/>
          </a:p>
          <a:p>
            <a:pPr lvl="1" fontAlgn="auto">
              <a:lnSpc>
                <a:spcPct val="100000"/>
              </a:lnSpc>
            </a:pPr>
            <a:r>
              <a:rPr lang="en-US" dirty="0"/>
              <a:t>Test the Web-UI by running ~/</a:t>
            </a:r>
            <a:r>
              <a:rPr lang="en-US" dirty="0" err="1" smtClean="0"/>
              <a:t>gputop</a:t>
            </a:r>
            <a:r>
              <a:rPr lang="en-US" dirty="0" smtClean="0"/>
              <a:t>/</a:t>
            </a:r>
            <a:r>
              <a:rPr lang="en-US" dirty="0" err="1" smtClean="0"/>
              <a:t>ui</a:t>
            </a:r>
            <a:r>
              <a:rPr lang="en-US" dirty="0" smtClean="0"/>
              <a:t>/index.html</a:t>
            </a:r>
            <a:endParaRPr lang="en-US" dirty="0" smtClean="0"/>
          </a:p>
          <a:p>
            <a:pPr fontAlgn="auto">
              <a:lnSpc>
                <a:spcPct val="100000"/>
              </a:lnSpc>
            </a:pPr>
            <a:r>
              <a:rPr lang="en-US" dirty="0"/>
              <a:t>Using </a:t>
            </a:r>
            <a:r>
              <a:rPr lang="en-US" dirty="0" err="1"/>
              <a:t>GPUTop</a:t>
            </a:r>
            <a:r>
              <a:rPr lang="en-US" dirty="0"/>
              <a:t> as a Web User Interface </a:t>
            </a:r>
            <a:r>
              <a:rPr lang="en-US" dirty="0" smtClean="0"/>
              <a:t>on Chromium Target </a:t>
            </a:r>
            <a:r>
              <a:rPr lang="en-US" dirty="0"/>
              <a:t>and </a:t>
            </a:r>
            <a:r>
              <a:rPr lang="en-US" dirty="0" smtClean="0"/>
              <a:t>Linux</a:t>
            </a:r>
            <a:endParaRPr lang="en-US" dirty="0" smtClean="0"/>
          </a:p>
          <a:p>
            <a:pPr lvl="1" fontAlgn="auto">
              <a:lnSpc>
                <a:spcPct val="100000"/>
              </a:lnSpc>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fontAlgn="auto">
              <a:lnSpc>
                <a:spcPct val="100000"/>
              </a:lnSpc>
            </a:pPr>
            <a:r>
              <a:rPr lang="en-US" dirty="0"/>
              <a:t>Start the </a:t>
            </a:r>
            <a:r>
              <a:rPr lang="en-US" dirty="0" err="1"/>
              <a:t>GPUTop</a:t>
            </a:r>
            <a:r>
              <a:rPr lang="en-US" dirty="0"/>
              <a:t> profiling server on the target </a:t>
            </a:r>
            <a:r>
              <a:rPr lang="en-US" dirty="0" smtClean="0"/>
              <a:t>Chromium </a:t>
            </a:r>
            <a:r>
              <a:rPr lang="en-US" dirty="0"/>
              <a:t>device with </a:t>
            </a:r>
            <a:r>
              <a:rPr lang="en-US" dirty="0" err="1"/>
              <a:t>sudo</a:t>
            </a:r>
            <a:r>
              <a:rPr lang="en-US" dirty="0"/>
              <a:t> </a:t>
            </a:r>
            <a:r>
              <a:rPr lang="en-US" dirty="0" err="1"/>
              <a:t>gputop</a:t>
            </a:r>
            <a:r>
              <a:rPr lang="en-US" dirty="0"/>
              <a:t> </a:t>
            </a:r>
            <a:endParaRPr lang="en-US" dirty="0"/>
          </a:p>
          <a:p>
            <a:pPr lvl="1" fontAlgn="auto">
              <a:lnSpc>
                <a:spcPct val="100000"/>
              </a:lnSpc>
            </a:pPr>
            <a:r>
              <a:rPr lang="en-US" dirty="0"/>
              <a:t>Connect to the </a:t>
            </a:r>
            <a:r>
              <a:rPr lang="en-US" dirty="0" err="1"/>
              <a:t>gputop</a:t>
            </a:r>
            <a:r>
              <a:rPr lang="en-US" dirty="0"/>
              <a:t> profiling server from the development machine running Linux</a:t>
            </a:r>
            <a:endParaRPr lang="en-US" dirty="0"/>
          </a:p>
          <a:p>
            <a:pPr lvl="1" fontAlgn="auto">
              <a:lnSpc>
                <a:spcPct val="100000"/>
              </a:lnSpc>
            </a:pPr>
            <a:r>
              <a:rPr lang="en-US" dirty="0"/>
              <a:t>Run </a:t>
            </a:r>
            <a:r>
              <a:rPr lang="en-US" dirty="0" err="1"/>
              <a:t>ifconfig</a:t>
            </a:r>
            <a:r>
              <a:rPr lang="en-US" dirty="0"/>
              <a:t> on the target </a:t>
            </a:r>
            <a:r>
              <a:rPr lang="en-US" dirty="0" smtClean="0"/>
              <a:t>Chromium </a:t>
            </a:r>
            <a:r>
              <a:rPr lang="en-US" dirty="0"/>
              <a:t>device, record the </a:t>
            </a:r>
            <a:r>
              <a:rPr lang="en-US" dirty="0" err="1"/>
              <a:t>wlan</a:t>
            </a:r>
            <a:r>
              <a:rPr lang="en-US" dirty="0"/>
              <a:t> or en0 </a:t>
            </a:r>
            <a:r>
              <a:rPr lang="en-US" dirty="0" err="1"/>
              <a:t>inet</a:t>
            </a:r>
            <a:r>
              <a:rPr lang="en-US" dirty="0"/>
              <a:t> address</a:t>
            </a:r>
            <a:endParaRPr lang="en-US" dirty="0"/>
          </a:p>
          <a:p>
            <a:pPr lvl="1" fontAlgn="auto">
              <a:lnSpc>
                <a:spcPct val="100000"/>
              </a:lnSpc>
            </a:pPr>
            <a:r>
              <a:rPr lang="en-US" dirty="0"/>
              <a:t>Execute ~/</a:t>
            </a:r>
            <a:r>
              <a:rPr lang="en-US" dirty="0" err="1"/>
              <a:t>gputop</a:t>
            </a:r>
            <a:r>
              <a:rPr lang="en-US" dirty="0"/>
              <a:t>/</a:t>
            </a:r>
            <a:r>
              <a:rPr lang="en-US" dirty="0" err="1"/>
              <a:t>ui</a:t>
            </a:r>
            <a:r>
              <a:rPr lang="en-US" dirty="0"/>
              <a:t>/index.html on the </a:t>
            </a:r>
            <a:r>
              <a:rPr lang="en-US" dirty="0" smtClean="0"/>
              <a:t>development machine</a:t>
            </a:r>
            <a:endParaRPr lang="en-US" dirty="0"/>
          </a:p>
          <a:p>
            <a:pPr lvl="1" fontAlgn="auto">
              <a:lnSpc>
                <a:spcPct val="100000"/>
              </a:lnSpc>
            </a:pPr>
            <a:r>
              <a:rPr lang="en-US" dirty="0"/>
              <a:t>Replace the address field with the </a:t>
            </a:r>
            <a:r>
              <a:rPr lang="en-US" dirty="0" err="1"/>
              <a:t>inet</a:t>
            </a:r>
            <a:r>
              <a:rPr lang="en-US" dirty="0"/>
              <a:t> address found in sub-step 3a and connect</a:t>
            </a:r>
            <a:endParaRPr lang="en-US" dirty="0"/>
          </a:p>
          <a:p>
            <a:pPr lvl="1" fontAlgn="auto">
              <a:lnSpc>
                <a:spcPct val="100000"/>
              </a:lnSpc>
            </a:pPr>
            <a:r>
              <a:rPr lang="en-US" dirty="0"/>
              <a:t>On the UI, the typical profiling process follows this general process:</a:t>
            </a:r>
            <a:endParaRPr lang="en-US" dirty="0"/>
          </a:p>
          <a:p>
            <a:pPr lvl="1" fontAlgn="auto">
              <a:lnSpc>
                <a:spcPct val="100000"/>
              </a:lnSpc>
            </a:pPr>
            <a:r>
              <a:rPr lang="en-US" dirty="0"/>
              <a:t>Use the Select Metric or the Select metric set from counter button to pick a set of counters to watch</a:t>
            </a:r>
            <a:endParaRPr lang="en-US" dirty="0"/>
          </a:p>
          <a:p>
            <a:pPr lvl="1" fontAlgn="auto">
              <a:lnSpc>
                <a:spcPct val="100000"/>
              </a:lnSpc>
            </a:pPr>
            <a:r>
              <a:rPr lang="en-US" dirty="0"/>
              <a:t>Use the Start Sampling button</a:t>
            </a:r>
            <a:endParaRPr lang="en-US" dirty="0"/>
          </a:p>
          <a:p>
            <a:pPr lvl="1" fontAlgn="auto">
              <a:lnSpc>
                <a:spcPct val="100000"/>
              </a:lnSpc>
            </a:pPr>
            <a:r>
              <a:rPr lang="en-US" dirty="0"/>
              <a:t>Open up the Live counters </a:t>
            </a:r>
            <a:r>
              <a:rPr lang="en-US" dirty="0" smtClean="0"/>
              <a:t>window</a:t>
            </a:r>
            <a:endParaRPr lang="en-US" dirty="0" smtClean="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smtClean="0"/>
              <a:t>CPU Profiling Tool</a:t>
            </a:r>
            <a:endParaRPr lang="en-US" dirty="0"/>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smtClean="0">
                          <a:ln>
                            <a:solidFill>
                              <a:schemeClr val="tx1"/>
                            </a:solidFill>
                          </a:ln>
                          <a:effectLst/>
                        </a:rPr>
                        <a:t>Gperftools</a:t>
                      </a:r>
                      <a:r>
                        <a:rPr lang="en-US" sz="1400" dirty="0" smtClean="0">
                          <a:ln>
                            <a:solidFill>
                              <a:schemeClr val="tx1"/>
                            </a:solidFill>
                          </a:ln>
                          <a:effectLst/>
                        </a:rPr>
                        <a:t> (C/C++)</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smtClean="0">
                          <a:ln>
                            <a:solidFill>
                              <a:schemeClr val="tx1"/>
                            </a:solidFill>
                          </a:ln>
                          <a:effectLst/>
                        </a:rPr>
                        <a:t>Valgrind</a:t>
                      </a:r>
                      <a:r>
                        <a:rPr lang="en-US" sz="1400" dirty="0" smtClean="0">
                          <a:ln>
                            <a:solidFill>
                              <a:schemeClr val="tx1"/>
                            </a:solidFill>
                          </a:ln>
                          <a:effectLst/>
                        </a:rPr>
                        <a:t> (Python)</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333333"/>
                </a:solidFill>
                <a:effectLst/>
                <a:latin typeface="Arial" charset="0"/>
                <a:cs typeface="Arial"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charset="0"/>
              </a:rPr>
              <a:t>Gperftools</a:t>
            </a:r>
            <a:r>
              <a:rPr lang="en-US" dirty="0">
                <a:solidFill>
                  <a:srgbClr val="333333"/>
                </a:solidFill>
                <a:latin typeface="Arial" charset="0"/>
              </a:rPr>
              <a:t> is a set of tools created by google that allows </a:t>
            </a:r>
            <a:r>
              <a:rPr lang="en-US" dirty="0" err="1">
                <a:solidFill>
                  <a:srgbClr val="333333"/>
                </a:solidFill>
                <a:latin typeface="Arial" charset="0"/>
              </a:rPr>
              <a:t>cpu</a:t>
            </a:r>
            <a:r>
              <a:rPr lang="en-US" dirty="0">
                <a:solidFill>
                  <a:srgbClr val="333333"/>
                </a:solidFill>
                <a:latin typeface="Arial" charset="0"/>
              </a:rPr>
              <a:t> and memory profiling of c/</a:t>
            </a:r>
            <a:r>
              <a:rPr lang="en-US" dirty="0" err="1">
                <a:solidFill>
                  <a:srgbClr val="333333"/>
                </a:solidFill>
                <a:latin typeface="Arial" charset="0"/>
              </a:rPr>
              <a:t>c++</a:t>
            </a:r>
            <a:r>
              <a:rPr lang="en-US" dirty="0">
                <a:solidFill>
                  <a:srgbClr val="333333"/>
                </a:solidFill>
                <a:latin typeface="Arial" charset="0"/>
              </a:rPr>
              <a:t> applications.</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endParaRPr lang="x-none" altLang="en-US"/>
          </a:p>
        </p:txBody>
      </p:sp>
      <p:sp>
        <p:nvSpPr>
          <p:cNvPr id="3" name="Content Placeholder 2"/>
          <p:cNvSpPr>
            <a:spLocks noGrp="1"/>
          </p:cNvSpPr>
          <p:nvPr>
            <p:ph idx="1"/>
          </p:nvPr>
        </p:nvSpPr>
        <p:spPr/>
        <p:txBody>
          <a:bodyPr/>
          <a:lstStyle/>
          <a:p>
            <a:r>
              <a:rPr lang="x-none" altLang="en-US"/>
              <a:t>Design Documentations: http://www.chromium.org/developers/design-documents</a:t>
            </a:r>
            <a:endParaRPr lang="x-none" altLang="en-US"/>
          </a:p>
          <a:p>
            <a:r>
              <a:rPr lang="x-none" altLang="en-US"/>
              <a:t>Chromium OS Graphics Reading List: http://www.chromium.org/chromium-os/chromeos-graphics-reading-list</a:t>
            </a:r>
            <a:endParaRPr lang="x-none" altLang="en-US"/>
          </a:p>
          <a:p>
            <a:r>
              <a:rPr lang="x-none" altLang="en-US"/>
              <a:t>Chromium OS Specific Design Documentations: http://www.chromium.org/chromium-os/chromiumos-design-docs</a:t>
            </a:r>
            <a:endParaRPr lang="x-none"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(1/11)</a:t>
            </a:r>
            <a:endParaRPr lang="x-none" altLang="en-US" sz="3600"/>
          </a:p>
        </p:txBody>
      </p:sp>
      <p:sp>
        <p:nvSpPr>
          <p:cNvPr id="3" name="Content Placeholder 2"/>
          <p:cNvSpPr>
            <a:spLocks noGrp="1"/>
          </p:cNvSpPr>
          <p:nvPr>
            <p:ph idx="1"/>
          </p:nvPr>
        </p:nvSpPr>
        <p:spPr>
          <a:xfrm>
            <a:off x="838200" y="965835"/>
            <a:ext cx="2592070" cy="897890"/>
          </a:xfrm>
        </p:spPr>
        <p:txBody>
          <a:bodyPr/>
          <a:p>
            <a:r>
              <a:rPr lang="x-none" altLang="en-US"/>
              <a:t>Overview</a:t>
            </a:r>
            <a:endParaRPr lang="x-none" altLang="en-US"/>
          </a:p>
          <a:p>
            <a:pPr lvl="1"/>
            <a:r>
              <a:rPr lang="x-none" altLang="en-US"/>
              <a:t>Architecture</a:t>
            </a:r>
            <a:endParaRPr lang="x-none" altLang="en-US"/>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(2/11)</a:t>
            </a:r>
            <a:endParaRPr lang="x-none" altLang="en-US" sz="3600"/>
          </a:p>
        </p:txBody>
      </p:sp>
      <p:sp>
        <p:nvSpPr>
          <p:cNvPr id="3" name="Content Placeholder 2"/>
          <p:cNvSpPr>
            <a:spLocks noGrp="1"/>
          </p:cNvSpPr>
          <p:nvPr>
            <p:ph idx="1"/>
          </p:nvPr>
        </p:nvSpPr>
        <p:spPr>
          <a:xfrm>
            <a:off x="840740" y="965835"/>
            <a:ext cx="10898505" cy="2607310"/>
          </a:xfrm>
        </p:spPr>
        <p:txBody>
          <a:bodyPr>
            <a:normAutofit/>
          </a:bodyPr>
          <a:p>
            <a:r>
              <a:rPr lang="x-none" altLang="en-US"/>
              <a:t>ACPI Table overview</a:t>
            </a:r>
            <a:endParaRPr lang="x-none" altLang="en-US"/>
          </a:p>
          <a:p>
            <a:pPr lvl="1"/>
            <a:r>
              <a:rPr lang="x-none" altLang="en-US"/>
              <a:t>RSDP (Root System Description Pointer)</a:t>
            </a:r>
            <a:endParaRPr lang="x-none" altLang="en-US"/>
          </a:p>
          <a:p>
            <a:pPr lvl="2"/>
            <a:r>
              <a:rPr lang="x-none" altLang="en-US"/>
              <a:t>locard in the system's memory address and is setup by the platform firmware</a:t>
            </a:r>
            <a:endParaRPr lang="x-none" altLang="en-US"/>
          </a:p>
          <a:p>
            <a:pPr lvl="2"/>
            <a:r>
              <a:rPr lang="x-none" altLang="en-US"/>
              <a:t>contains the address of the XSDT which references other description tables</a:t>
            </a:r>
            <a:endParaRPr lang="x-none" altLang="en-US"/>
          </a:p>
        </p:txBody>
      </p:sp>
      <p:pic>
        <p:nvPicPr>
          <p:cNvPr id="5" name="Picture 4"/>
          <p:cNvPicPr>
            <a:picLocks noChangeAspect="1"/>
          </p:cNvPicPr>
          <p:nvPr/>
        </p:nvPicPr>
        <p:blipFill>
          <a:blip r:embed="rId1"/>
          <a:stretch>
            <a:fillRect/>
          </a:stretch>
        </p:blipFill>
        <p:spPr>
          <a:xfrm>
            <a:off x="2950845" y="2720975"/>
            <a:ext cx="8225790" cy="395859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5110"/>
            <a:ext cx="10515600" cy="571500"/>
          </a:xfrm>
        </p:spPr>
        <p:txBody>
          <a:bodyPr>
            <a:normAutofit fontScale="90000"/>
          </a:bodyPr>
          <a:p>
            <a:r>
              <a:rPr lang="x-none" altLang="en-US" sz="3600"/>
              <a:t>ACPI (3/11)</a:t>
            </a:r>
            <a:endParaRPr lang="x-none" altLang="en-US" sz="3600"/>
          </a:p>
        </p:txBody>
      </p:sp>
      <p:sp>
        <p:nvSpPr>
          <p:cNvPr id="3" name="Content Placeholder 2"/>
          <p:cNvSpPr>
            <a:spLocks noGrp="1"/>
          </p:cNvSpPr>
          <p:nvPr>
            <p:ph idx="1"/>
          </p:nvPr>
        </p:nvSpPr>
        <p:spPr>
          <a:xfrm>
            <a:off x="842645" y="965835"/>
            <a:ext cx="4813935" cy="2607310"/>
          </a:xfrm>
        </p:spPr>
        <p:txBody>
          <a:bodyPr>
            <a:normAutofit fontScale="70000"/>
          </a:bodyPr>
          <a:p>
            <a:r>
              <a:rPr lang="x-none" altLang="en-US"/>
              <a:t>XSDT always point to other tables</a:t>
            </a:r>
            <a:endParaRPr lang="x-none" altLang="en-US"/>
          </a:p>
          <a:p>
            <a:r>
              <a:rPr lang="x-none" altLang="en-US"/>
              <a:t>the first table is FADT (Fixed ACPI Description table)</a:t>
            </a:r>
            <a:endParaRPr lang="x-none" altLang="en-US"/>
          </a:p>
          <a:p>
            <a:pPr lvl="1"/>
            <a:r>
              <a:rPr lang="x-none" altLang="en-US"/>
              <a:t>the FADT table always refers to the DSDT (Differentiated System Description Table)</a:t>
            </a:r>
            <a:endParaRPr lang="x-none" altLang="en-US"/>
          </a:p>
          <a:p>
            <a:pPr lvl="1"/>
            <a:r>
              <a:rPr lang="x-none" altLang="en-US"/>
              <a:t>DSDT contains information and descriptions for various system features</a:t>
            </a:r>
            <a:endParaRPr lang="x-none" altLang="en-US"/>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(4/11) - ACPI Tables List &amp; Event Model</a:t>
            </a:r>
            <a:endParaRPr lang="x-none" altLang="en-US" sz="3600"/>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(5/11) - ACPI Tables Namespace Example</a:t>
            </a:r>
            <a:endParaRPr lang="x-none" altLang="en-US" sz="3600"/>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(6/11) - ACPI Power Button ASL code example</a:t>
            </a:r>
            <a:endParaRPr lang="x-none" altLang="en-US" sz="3600"/>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7500" lnSpcReduction="10000"/>
          </a:bodyPr>
          <a:lstStyle/>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a:t>
            </a:r>
            <a:r>
              <a:rPr lang="en-US" altLang="x-none"/>
              <a:t>7</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571500"/>
          </a:xfrm>
        </p:spPr>
        <p:txBody>
          <a:bodyPr>
            <a:normAutofit fontScale="90000"/>
          </a:bodyPr>
          <a:p>
            <a:r>
              <a:rPr lang="x-none" altLang="en-US" sz="3600"/>
              <a:t>ACPI (7/11) - ACPI based Enumeration</a:t>
            </a:r>
            <a:endParaRPr lang="x-none" altLang="en-US" sz="3600"/>
          </a:p>
        </p:txBody>
      </p:sp>
      <p:sp>
        <p:nvSpPr>
          <p:cNvPr id="5" name="Text Box 4"/>
          <p:cNvSpPr txBox="1"/>
          <p:nvPr/>
        </p:nvSpPr>
        <p:spPr>
          <a:xfrm>
            <a:off x="332105" y="1146810"/>
            <a:ext cx="11269345" cy="5212080"/>
          </a:xfrm>
          <a:prstGeom prst="rect">
            <a:avLst/>
          </a:prstGeom>
          <a:noFill/>
        </p:spPr>
        <p:txBody>
          <a:bodyPr wrap="square" rtlCol="0">
            <a:spAutoFit/>
          </a:bodyPr>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endParaRPr lang="en-US" sz="12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(8/11) - AML Code</a:t>
            </a:r>
            <a:endParaRPr lang="x-none" altLang="en-US" sz="3200"/>
          </a:p>
        </p:txBody>
      </p:sp>
      <p:sp>
        <p:nvSpPr>
          <p:cNvPr id="6" name="Text Box 5"/>
          <p:cNvSpPr txBox="1"/>
          <p:nvPr/>
        </p:nvSpPr>
        <p:spPr>
          <a:xfrm>
            <a:off x="260350" y="810260"/>
            <a:ext cx="4881245" cy="2438400"/>
          </a:xfrm>
          <a:prstGeom prst="rect">
            <a:avLst/>
          </a:prstGeom>
          <a:noFill/>
        </p:spPr>
        <p:txBody>
          <a:bodyPr wrap="square" rtlCol="0">
            <a:spAutoFit/>
          </a:bodyPr>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endParaRPr lang="en-US" sz="1400"/>
          </a:p>
        </p:txBody>
      </p:sp>
      <p:sp>
        <p:nvSpPr>
          <p:cNvPr id="7" name="Text Box 6"/>
          <p:cNvSpPr txBox="1"/>
          <p:nvPr/>
        </p:nvSpPr>
        <p:spPr>
          <a:xfrm>
            <a:off x="5381625" y="492760"/>
            <a:ext cx="6684010" cy="6065520"/>
          </a:xfrm>
          <a:prstGeom prst="rect">
            <a:avLst/>
          </a:prstGeom>
          <a:noFill/>
        </p:spPr>
        <p:txBody>
          <a:bodyPr wrap="square" rtlCol="0">
            <a:spAutoFit/>
          </a:bodyPr>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endParaRPr lang="en-US" sz="7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(9/11) - AML Code</a:t>
            </a:r>
            <a:endParaRPr lang="x-none" altLang="en-US" sz="3200"/>
          </a:p>
        </p:txBody>
      </p:sp>
      <p:sp>
        <p:nvSpPr>
          <p:cNvPr id="6" name="Text Box 5"/>
          <p:cNvSpPr txBox="1"/>
          <p:nvPr/>
        </p:nvSpPr>
        <p:spPr>
          <a:xfrm>
            <a:off x="260350" y="810260"/>
            <a:ext cx="4881245" cy="4572000"/>
          </a:xfrm>
          <a:prstGeom prst="rect">
            <a:avLst/>
          </a:prstGeom>
          <a:noFill/>
        </p:spPr>
        <p:txBody>
          <a:bodyPr wrap="square" rtlCol="0">
            <a:spAutoFit/>
          </a:bodyPr>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endParaRPr lang="en-US" sz="1400"/>
          </a:p>
        </p:txBody>
      </p:sp>
      <p:sp>
        <p:nvSpPr>
          <p:cNvPr id="7" name="Text Box 6"/>
          <p:cNvSpPr txBox="1"/>
          <p:nvPr/>
        </p:nvSpPr>
        <p:spPr>
          <a:xfrm>
            <a:off x="5381625" y="492760"/>
            <a:ext cx="6684010" cy="5577840"/>
          </a:xfrm>
          <a:prstGeom prst="rect">
            <a:avLst/>
          </a:prstGeom>
          <a:noFill/>
        </p:spPr>
        <p:txBody>
          <a:bodyPr wrap="square" rtlCol="0">
            <a:spAutoFit/>
          </a:bodyPr>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(10/11) - AML Code</a:t>
            </a:r>
            <a:endParaRPr lang="x-none" altLang="en-US" sz="3200"/>
          </a:p>
        </p:txBody>
      </p:sp>
      <p:sp>
        <p:nvSpPr>
          <p:cNvPr id="6" name="Text Box 5"/>
          <p:cNvSpPr txBox="1"/>
          <p:nvPr/>
        </p:nvSpPr>
        <p:spPr>
          <a:xfrm>
            <a:off x="260350" y="810260"/>
            <a:ext cx="4881245" cy="5273040"/>
          </a:xfrm>
          <a:prstGeom prst="rect">
            <a:avLst/>
          </a:prstGeom>
          <a:noFill/>
        </p:spPr>
        <p:txBody>
          <a:bodyPr wrap="square" rtlCol="0">
            <a:spAutoFit/>
          </a:bodyPr>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endParaRPr lang="en-US" sz="1000"/>
          </a:p>
        </p:txBody>
      </p:sp>
      <p:sp>
        <p:nvSpPr>
          <p:cNvPr id="7" name="Text Box 6"/>
          <p:cNvSpPr txBox="1"/>
          <p:nvPr/>
        </p:nvSpPr>
        <p:spPr>
          <a:xfrm>
            <a:off x="5976620" y="308610"/>
            <a:ext cx="5977255" cy="6126480"/>
          </a:xfrm>
          <a:prstGeom prst="rect">
            <a:avLst/>
          </a:prstGeom>
          <a:noFill/>
        </p:spPr>
        <p:txBody>
          <a:bodyPr wrap="square" rtlCol="0">
            <a:spAutoFit/>
          </a:bodyPr>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447675"/>
          </a:xfrm>
        </p:spPr>
        <p:txBody>
          <a:bodyPr>
            <a:normAutofit fontScale="90000"/>
          </a:bodyPr>
          <a:p>
            <a:r>
              <a:rPr lang="x-none" altLang="en-US" sz="3200"/>
              <a:t>ACPI (11/11) - AML Code</a:t>
            </a:r>
            <a:endParaRPr lang="x-none" altLang="en-US" sz="3200"/>
          </a:p>
        </p:txBody>
      </p:sp>
      <p:sp>
        <p:nvSpPr>
          <p:cNvPr id="6" name="Text Box 5"/>
          <p:cNvSpPr txBox="1"/>
          <p:nvPr/>
        </p:nvSpPr>
        <p:spPr>
          <a:xfrm>
            <a:off x="260350" y="810260"/>
            <a:ext cx="4881245" cy="4206240"/>
          </a:xfrm>
          <a:prstGeom prst="rect">
            <a:avLst/>
          </a:prstGeom>
          <a:noFill/>
        </p:spPr>
        <p:txBody>
          <a:bodyPr wrap="square" rtlCol="0">
            <a:spAutoFit/>
          </a:bodyPr>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endParaRPr lang="en-US" sz="1000"/>
          </a:p>
        </p:txBody>
      </p:sp>
      <p:sp>
        <p:nvSpPr>
          <p:cNvPr id="7" name="Text Box 6"/>
          <p:cNvSpPr txBox="1"/>
          <p:nvPr/>
        </p:nvSpPr>
        <p:spPr>
          <a:xfrm>
            <a:off x="5976620" y="308610"/>
            <a:ext cx="5977255" cy="5425440"/>
          </a:xfrm>
          <a:prstGeom prst="rect">
            <a:avLst/>
          </a:prstGeom>
          <a:noFill/>
        </p:spPr>
        <p:txBody>
          <a:bodyPr wrap="square" rtlCol="0">
            <a:spAutoFit/>
          </a:bodyPr>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endParaRPr lang="en-US" sz="14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7960"/>
            <a:ext cx="10515600" cy="560070"/>
          </a:xfrm>
        </p:spPr>
        <p:txBody>
          <a:bodyPr>
            <a:normAutofit fontScale="90000"/>
          </a:bodyPr>
          <a:p>
            <a:r>
              <a:rPr lang="x-none" altLang="en-US" sz="3600"/>
              <a:t>ASL in Coreboot/DSDT</a:t>
            </a:r>
            <a:endParaRPr lang="x-none" altLang="en-US" sz="3600"/>
          </a:p>
        </p:txBody>
      </p:sp>
      <p:sp>
        <p:nvSpPr>
          <p:cNvPr id="3" name="Content Placeholder 2"/>
          <p:cNvSpPr>
            <a:spLocks noGrp="1"/>
          </p:cNvSpPr>
          <p:nvPr>
            <p:ph idx="1"/>
          </p:nvPr>
        </p:nvSpPr>
        <p:spPr>
          <a:xfrm>
            <a:off x="838200" y="1002665"/>
            <a:ext cx="10515600" cy="5686425"/>
          </a:xfrm>
        </p:spPr>
        <p:txBody>
          <a:bodyPr>
            <a:normAutofit fontScale="50000"/>
          </a:bodyPr>
          <a:p>
            <a:pPr fontAlgn="auto">
              <a:lnSpc>
                <a:spcPct val="150000"/>
              </a:lnSpc>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fontAlgn="auto">
              <a:lnSpc>
                <a:spcPct val="150000"/>
              </a:lnSpc>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fontAlgn="auto">
              <a:lnSpc>
                <a:spcPct val="150000"/>
              </a:lnSpc>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endParaRPr lang="x-none"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06425"/>
          </a:xfrm>
        </p:spPr>
        <p:txBody>
          <a:bodyPr>
            <a:normAutofit fontScale="90000"/>
          </a:bodyPr>
          <a:p>
            <a:r>
              <a:rPr lang="x-none" altLang="en-US" sz="3600"/>
              <a:t>DSDT Configuration in Coral</a:t>
            </a:r>
            <a:endParaRPr lang="x-none" altLang="en-US" sz="3600"/>
          </a:p>
        </p:txBody>
      </p:sp>
      <p:sp>
        <p:nvSpPr>
          <p:cNvPr id="3" name="Content Placeholder 2"/>
          <p:cNvSpPr>
            <a:spLocks noGrp="1"/>
          </p:cNvSpPr>
          <p:nvPr>
            <p:ph idx="1"/>
          </p:nvPr>
        </p:nvSpPr>
        <p:spPr>
          <a:xfrm>
            <a:off x="838200" y="1073150"/>
            <a:ext cx="10515600" cy="5617845"/>
          </a:xfrm>
        </p:spPr>
        <p:txBody>
          <a:bodyPr>
            <a:normAutofit fontScale="40000"/>
          </a:bodyPr>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3680"/>
            <a:ext cx="10515600" cy="626110"/>
          </a:xfrm>
        </p:spPr>
        <p:txBody>
          <a:bodyPr>
            <a:normAutofit fontScale="90000"/>
          </a:bodyPr>
          <a:p>
            <a:r>
              <a:rPr lang="x-none" altLang="en-US"/>
              <a:t>Logging on Chromium OS</a:t>
            </a:r>
            <a:endParaRPr lang="x-none" altLang="en-US"/>
          </a:p>
        </p:txBody>
      </p:sp>
      <p:sp>
        <p:nvSpPr>
          <p:cNvPr id="3" name="Content Placeholder 2"/>
          <p:cNvSpPr>
            <a:spLocks noGrp="1"/>
          </p:cNvSpPr>
          <p:nvPr>
            <p:ph idx="1"/>
          </p:nvPr>
        </p:nvSpPr>
        <p:spPr>
          <a:xfrm>
            <a:off x="838200" y="1037590"/>
            <a:ext cx="10515600" cy="5671185"/>
          </a:xfrm>
        </p:spPr>
        <p:txBody>
          <a:bodyPr>
            <a:normAutofit fontScale="70000"/>
          </a:bodyPr>
          <a:p>
            <a:r>
              <a:rPr lang="en-US"/>
              <a:t>Chrom</a:t>
            </a:r>
            <a:r>
              <a:rPr lang="x-none" altLang="en-US"/>
              <a:t>ium</a:t>
            </a:r>
            <a:r>
              <a:rPr lang="en-US"/>
              <a:t> OS provides a variety of logs that can help user understand the current state of the machine or what causes a crash within the system.</a:t>
            </a:r>
            <a:endParaRPr lang="en-US"/>
          </a:p>
          <a:p>
            <a:pPr lvl="1"/>
            <a:r>
              <a:rPr lang="x-none" altLang="en-US"/>
              <a:t>/dev/pstore</a:t>
            </a:r>
            <a:endParaRPr lang="x-none" altLang="en-US"/>
          </a:p>
          <a:p>
            <a:pPr lvl="2"/>
            <a:r>
              <a:rPr lang="en-US"/>
              <a:t>When a crash occurs that induces a reboot console-ramoops captures logs leading up to the reboot. </a:t>
            </a:r>
            <a:r>
              <a:rPr lang="x-none" altLang="en-US"/>
              <a:t>Reference: https://www.kernel.org/doc/html/latest/admin-guide/ramoops.html</a:t>
            </a:r>
            <a:endParaRPr lang="x-none" altLang="en-US"/>
          </a:p>
          <a:p>
            <a:pPr lvl="1"/>
            <a:r>
              <a:rPr lang="en-US"/>
              <a:t>dmesg -w</a:t>
            </a:r>
            <a:endParaRPr lang="en-US"/>
          </a:p>
          <a:p>
            <a:pPr lvl="2"/>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a:r>
              <a:rPr lang="en-US"/>
              <a:t>tailf /var/log/messages</a:t>
            </a:r>
            <a:endParaRPr lang="en-US"/>
          </a:p>
          <a:p>
            <a:pPr lvl="2"/>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a:r>
              <a:rPr lang="en-US"/>
              <a:t>/var/log/messages.*</a:t>
            </a:r>
            <a:endParaRPr lang="en-US"/>
          </a:p>
          <a:p>
            <a:pPr lvl="2"/>
            <a:r>
              <a:rPr lang="en-US"/>
              <a:t>Older versions of /var/log/messages as rotated by /usr/sbin/chromeos-cleanup-logs - which you can call manually to start a new /var/log/messages files without losing anything.</a:t>
            </a:r>
            <a:endParaRPr lang="en-US"/>
          </a:p>
          <a:p>
            <a:pPr lvl="1"/>
            <a:r>
              <a:rPr lang="en-US"/>
              <a:t>/var/log/ui/ui.LATEST and /var/log/chrome/chrome</a:t>
            </a:r>
            <a:endParaRPr lang="en-US"/>
          </a:p>
          <a:p>
            <a:pPr lvl="2"/>
            <a:r>
              <a:rPr lang="en-US"/>
              <a:t>Browser logs: https://chromium.googlesource.com/chromium/src/+/master/docs/chrome_os_logging.md</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31445"/>
            <a:ext cx="10515600" cy="695325"/>
          </a:xfrm>
        </p:spPr>
        <p:txBody>
          <a:bodyPr>
            <a:normAutofit/>
          </a:bodyPr>
          <a:p>
            <a:r>
              <a:rPr lang="x-none" altLang="en-US" sz="3600"/>
              <a:t>Workarounds for Handling Logs</a:t>
            </a:r>
            <a:endParaRPr lang="x-none" altLang="en-US" sz="3600"/>
          </a:p>
        </p:txBody>
      </p:sp>
      <p:sp>
        <p:nvSpPr>
          <p:cNvPr id="3" name="Content Placeholder 2"/>
          <p:cNvSpPr>
            <a:spLocks noGrp="1"/>
          </p:cNvSpPr>
          <p:nvPr>
            <p:ph idx="1"/>
          </p:nvPr>
        </p:nvSpPr>
        <p:spPr>
          <a:xfrm>
            <a:off x="838200" y="904875"/>
            <a:ext cx="6973570" cy="5876925"/>
          </a:xfrm>
        </p:spPr>
        <p:txBody>
          <a:bodyPr>
            <a:normAutofit fontScale="50000"/>
          </a:bodyPr>
          <a:p>
            <a:r>
              <a:rPr lang="en-US"/>
              <a:t>Making kernel suspend/resume logs 8 times smaller</a:t>
            </a:r>
            <a:endParaRPr lang="en-US"/>
          </a:p>
          <a:p>
            <a:pPr lvl="1"/>
            <a:r>
              <a:rPr lang="en-US"/>
              <a:t>echo 0 &gt; /sys/power/pm_print_times</a:t>
            </a:r>
            <a:endParaRPr lang="en-US"/>
          </a:p>
          <a:p>
            <a:pPr lvl="1"/>
            <a:r>
              <a:rPr lang="en-US"/>
              <a:t>Or</a:t>
            </a:r>
            <a:endParaRPr lang="en-US"/>
          </a:p>
          <a:p>
            <a:pPr lvl="1"/>
            <a:r>
              <a:rPr lang="en-US"/>
              <a:t>suspend_stress_test --nopm_print_times</a:t>
            </a:r>
            <a:endParaRPr lang="en-US"/>
          </a:p>
          <a:p>
            <a:pPr lvl="1"/>
            <a:r>
              <a:rPr lang="en-US"/>
              <a:t>More details in https://chromium-review.googlesource.com/c/chromiumos/platform2/+/855644</a:t>
            </a:r>
            <a:endParaRPr lang="en-US"/>
          </a:p>
          <a:p>
            <a:pPr lvl="0"/>
            <a:r>
              <a:rPr lang="en-US"/>
              <a:t>Handling Large Log Files</a:t>
            </a:r>
            <a:endParaRPr lang="en-US"/>
          </a:p>
          <a:p>
            <a:pPr lvl="1"/>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a:r>
              <a:rPr lang="x-none" altLang="en-US"/>
              <a:t>base_infosys.py</a:t>
            </a:r>
            <a:endParaRPr lang="x-none" altLang="en-US"/>
          </a:p>
          <a:p>
            <a:pPr lvl="3"/>
            <a:r>
              <a:rPr lang="x-none" altLang="en-US"/>
              <a:t>diff --git a/client/bin/base_sysinfo.py b/client/bin/base_sysinfo.py</a:t>
            </a:r>
            <a:endParaRPr lang="x-none" altLang="en-US"/>
          </a:p>
          <a:p>
            <a:pPr lvl="3"/>
            <a:r>
              <a:rPr lang="x-none" altLang="en-US"/>
              <a:t>index 5f3487ec3..d4f488a7f 100644</a:t>
            </a:r>
            <a:endParaRPr lang="x-none" altLang="en-US"/>
          </a:p>
          <a:p>
            <a:pPr lvl="3"/>
            <a:r>
              <a:rPr lang="x-none" altLang="en-US"/>
              <a:t>--- a/client/bin/base_sysinfo.py</a:t>
            </a:r>
            <a:endParaRPr lang="x-none" altLang="en-US"/>
          </a:p>
          <a:p>
            <a:pPr lvl="3"/>
            <a:r>
              <a:rPr lang="x-none" altLang="en-US"/>
              <a:t>+++ b/client/bin/base_sysinfo.py</a:t>
            </a:r>
            <a:endParaRPr lang="x-none" altLang="en-US"/>
          </a:p>
          <a:p>
            <a:pPr lvl="3"/>
            <a:r>
              <a:rPr lang="x-none" altLang="en-US"/>
              <a:t>@@ -35,7 +35,6 @@ _DEFAULT_FILES_TO_LOG_PER_BOOT = [</a:t>
            </a:r>
            <a:endParaRPr lang="x-none" altLang="en-US"/>
          </a:p>
          <a:p>
            <a:pPr lvl="3"/>
            <a:r>
              <a:rPr lang="x-none" altLang="en-US"/>
              <a:t>     '/proc/interrupts',</a:t>
            </a:r>
            <a:endParaRPr lang="x-none" altLang="en-US"/>
          </a:p>
          <a:p>
            <a:pPr lvl="3"/>
            <a:r>
              <a:rPr lang="x-none" altLang="en-US"/>
              <a:t>     '/proc/partitions',</a:t>
            </a:r>
            <a:endParaRPr lang="x-none" altLang="en-US"/>
          </a:p>
          <a:p>
            <a:pPr lvl="3"/>
            <a:r>
              <a:rPr lang="x-none" altLang="en-US"/>
              <a:t>     '/var/log/bios_info.txt',</a:t>
            </a:r>
            <a:endParaRPr lang="x-none" altLang="en-US"/>
          </a:p>
          <a:p>
            <a:pPr lvl="3"/>
            <a:r>
              <a:rPr lang="x-none" altLang="en-US"/>
              <a:t>-    '/var/log/messages',</a:t>
            </a:r>
            <a:endParaRPr lang="x-none" altLang="en-US"/>
          </a:p>
          <a:p>
            <a:pPr lvl="3"/>
            <a:r>
              <a:rPr lang="x-none" altLang="en-US"/>
              <a:t>     '/var/log/storage_info.txt',</a:t>
            </a:r>
            <a:endParaRPr lang="x-none" altLang="en-US"/>
          </a:p>
          <a:p>
            <a:pPr lvl="3"/>
            <a:r>
              <a:rPr lang="x-none" altLang="en-US"/>
              <a:t> ] + list(constants.LOG_PSTORE_DIRS)</a:t>
            </a:r>
            <a:endParaRPr lang="x-none" altLang="en-US"/>
          </a:p>
          <a:p>
            <a:pPr lvl="3"/>
            <a:r>
              <a:rPr lang="x-none" altLang="en-US"/>
              <a:t> _DEFAULT_FILES_TO_LOG_BEFORE_ITERATION = [</a:t>
            </a:r>
            <a:endParaRPr lang="x-none" altLang="en-US"/>
          </a:p>
          <a:p>
            <a:pPr lvl="3"/>
            <a:r>
              <a:rPr lang="x-none" altLang="en-US"/>
              <a:t>lines 1-12/12 (END)</a:t>
            </a:r>
            <a:endParaRPr lang="x-none" altLang="en-US"/>
          </a:p>
          <a:p>
            <a:pPr lvl="2"/>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endParaRPr lang="x-none" altLang="en-US"/>
          </a:p>
        </p:txBody>
      </p:sp>
      <p:sp>
        <p:nvSpPr>
          <p:cNvPr id="4" name="Text Box 3"/>
          <p:cNvSpPr txBox="1"/>
          <p:nvPr/>
        </p:nvSpPr>
        <p:spPr>
          <a:xfrm>
            <a:off x="8045450" y="979805"/>
            <a:ext cx="3954780" cy="2377440"/>
          </a:xfrm>
          <a:prstGeom prst="rect">
            <a:avLst/>
          </a:prstGeom>
          <a:noFill/>
        </p:spPr>
        <p:txBody>
          <a:bodyPr wrap="square" rtlCol="0" anchor="t">
            <a:spAutoFit/>
          </a:bodyPr>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endParaRPr lang="en-US" sz="1000"/>
          </a:p>
        </p:txBody>
      </p:sp>
      <p:sp>
        <p:nvSpPr>
          <p:cNvPr id="5" name="Text Box 4"/>
          <p:cNvSpPr txBox="1"/>
          <p:nvPr/>
        </p:nvSpPr>
        <p:spPr>
          <a:xfrm>
            <a:off x="8192135" y="3811270"/>
            <a:ext cx="3754120" cy="2225040"/>
          </a:xfrm>
          <a:prstGeom prst="rect">
            <a:avLst/>
          </a:prstGeom>
          <a:noFill/>
        </p:spPr>
        <p:txBody>
          <a:bodyPr wrap="square" rtlCol="0" anchor="t">
            <a:spAutoFit/>
          </a:bodyPr>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endParaRPr lang="en-US" sz="10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1460"/>
            <a:ext cx="10515600" cy="567055"/>
          </a:xfrm>
        </p:spPr>
        <p:txBody>
          <a:bodyPr>
            <a:normAutofit fontScale="90000"/>
          </a:bodyPr>
          <a:p>
            <a:r>
              <a:rPr lang="x-none" altLang="en-US" sz="3600"/>
              <a:t>Serial Port Utilization in Chromium OS</a:t>
            </a:r>
            <a:endParaRPr lang="x-none" altLang="en-US" sz="3600"/>
          </a:p>
        </p:txBody>
      </p:sp>
      <p:sp>
        <p:nvSpPr>
          <p:cNvPr id="3" name="Content Placeholder 2"/>
          <p:cNvSpPr>
            <a:spLocks noGrp="1"/>
          </p:cNvSpPr>
          <p:nvPr>
            <p:ph idx="1"/>
          </p:nvPr>
        </p:nvSpPr>
        <p:spPr>
          <a:xfrm>
            <a:off x="838200" y="1101725"/>
            <a:ext cx="10515600" cy="5606415"/>
          </a:xfrm>
        </p:spPr>
        <p:txBody>
          <a:bodyPr>
            <a:normAutofit fontScale="60000"/>
          </a:bodyPr>
          <a:p>
            <a:r>
              <a:rPr lang="x-none" altLang="en-US"/>
              <a:t>Original Message</a:t>
            </a:r>
            <a:endParaRPr lang="x-none" altLang="en-US"/>
          </a:p>
          <a:p>
            <a:pPr lvl="1"/>
            <a:r>
              <a:rPr lang="x-none" altLang="en-US"/>
              <a:t>Serial Debugging HOWTO - http://www.chromium.org/chromium-os/how-tos-and-troubleshooting/serial-debugging-howto</a:t>
            </a:r>
            <a:endParaRPr lang="x-none" altLang="en-US"/>
          </a:p>
          <a:p>
            <a:pPr lvl="1"/>
            <a:r>
              <a:rPr lang="x-none" altLang="en-US"/>
              <a:t>Controlling Enabled Consoles - http://www.chromium.org/chromium-os/developer-guide/using-serial-tty</a:t>
            </a:r>
            <a:endParaRPr lang="x-none" altLang="en-US"/>
          </a:p>
          <a:p>
            <a:pPr lvl="0"/>
            <a:r>
              <a:rPr lang="x-none" altLang="en-US"/>
              <a:t>Enabling Serial Port</a:t>
            </a:r>
            <a:endParaRPr lang="x-none" altLang="en-US"/>
          </a:p>
          <a:p>
            <a:pPr lvl="1"/>
            <a:r>
              <a:rPr lang="x-none" altLang="en-US"/>
              <a:t>To enable the serial console by default https://chromium-review.googlesource.com/c/454119/2/overlay-coral/profiles/base/make.defaults</a:t>
            </a:r>
            <a:endParaRPr lang="x-none" altLang="en-US"/>
          </a:p>
          <a:p>
            <a:pPr lvl="1"/>
            <a:r>
              <a:rPr lang="x-none" altLang="en-US"/>
              <a:t>Building phase (TTY stands for ttyS?)</a:t>
            </a:r>
            <a:endParaRPr lang="x-none" altLang="en-US"/>
          </a:p>
          <a:p>
            <a:pPr lvl="2"/>
            <a:r>
              <a:rPr lang="x-none" altLang="en-US"/>
              <a:t>USE="pcserial tty_console_$TTY" cros_workon_make --install sys-kernel/chromeos-kernel-3_18</a:t>
            </a:r>
            <a:endParaRPr lang="x-none" altLang="en-US"/>
          </a:p>
          <a:p>
            <a:pPr lvl="2"/>
            <a:r>
              <a:rPr lang="x-none" altLang="en-US"/>
              <a:t>Or. USE="pcserial tty_console_$TTY" \</a:t>
            </a:r>
            <a:endParaRPr lang="x-none" altLang="en-US"/>
          </a:p>
          <a:p>
            <a:pPr lvl="2"/>
            <a:r>
              <a:rPr lang="x-none" altLang="en-US"/>
              <a:t>./build_packages --board=$BOARD</a:t>
            </a:r>
            <a:endParaRPr lang="x-none" altLang="en-US"/>
          </a:p>
          <a:p>
            <a:pPr lvl="2"/>
            <a:r>
              <a:rPr lang="x-none" altLang="en-US"/>
              <a:t>./build_image --board=$BOARD --enable_serial="${TTY},115200n8,keep" --loglevel=7 --boot_args="my_build_123 i915.this=that drm.debug=XX etc." --noenable_rootfs_verification test</a:t>
            </a:r>
            <a:endParaRPr lang="x-none" altLang="en-US"/>
          </a:p>
          <a:p>
            <a:pPr lvl="0"/>
            <a:r>
              <a:rPr lang="x-none" altLang="en-US"/>
              <a:t>Troubleshooting </a:t>
            </a:r>
            <a:endParaRPr lang="x-none" altLang="en-US"/>
          </a:p>
          <a:p>
            <a:pPr lvl="1"/>
            <a:r>
              <a:rPr lang="x-none" altLang="en-US"/>
              <a:t>dmesg is endlessly reporting console-$TTY respawns.</a:t>
            </a:r>
            <a:endParaRPr lang="x-none" altLang="en-US"/>
          </a:p>
          <a:p>
            <a:pPr lvl="1"/>
            <a:r>
              <a:rPr lang="x-none" altLang="en-US"/>
              <a:t>    Ensure your board's kernel has been built with the pcserial USE flag. You can verify by checking that /dev/$TTY is present on the target's filesystem.</a:t>
            </a:r>
            <a:endParaRPr lang="x-none" altLang="en-US"/>
          </a:p>
          <a:p>
            <a:pPr lvl="1"/>
            <a:r>
              <a:rPr lang="x-none" altLang="en-US"/>
              <a:t>agetty is not behaving the way I want it to.</a:t>
            </a:r>
            <a:endParaRPr lang="x-none" altLang="en-US"/>
          </a:p>
          <a:p>
            <a:pPr lvl="1"/>
            <a:r>
              <a:rPr lang="x-none" altLang="en-US"/>
              <a:t>    You can remount the rootfs read-write and edit /etc/init/console-$TTY.conf</a:t>
            </a:r>
            <a:endParaRPr lang="x-none" altLang="en-US"/>
          </a:p>
          <a:p>
            <a:pPr lvl="1"/>
            <a:r>
              <a:rPr lang="x-none" altLang="en-US"/>
              <a:t>Can't see system logs from device with UEFI BIOS.</a:t>
            </a:r>
            <a:endParaRPr lang="x-none" altLang="en-US"/>
          </a:p>
          <a:p>
            <a:pPr lvl="1"/>
            <a:r>
              <a:rPr lang="x-none" altLang="en-US"/>
              <a:t>    Make sure that, in the BIOS settings menu, 'Intel Advanced Menu' -&gt; 'PCH-IO Configuration' -&gt; 'Serial IRQ Mode' is set to 'Continuous'.</a:t>
            </a:r>
            <a:endParaRPr lang="x-none"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87500" lnSpcReduction="10000"/>
          </a:bodyPr>
          <a:lstStyle/>
          <a:p>
            <a:pPr fontAlgn="auto">
              <a:lnSpc>
                <a:spcPct val="100000"/>
              </a:lnSpc>
            </a:pPr>
            <a:r>
              <a:rPr lang="x-none" altLang="en-US"/>
              <a:t>Test your images on QEMU (optional)</a:t>
            </a:r>
            <a:endParaRPr lang="x-none" altLang="en-US"/>
          </a:p>
          <a:p>
            <a:pPr lvl="1" fontAlgn="auto">
              <a:lnSpc>
                <a:spcPct val="100000"/>
              </a:lnSpc>
            </a:pPr>
            <a:r>
              <a:rPr lang="x-none" altLang="en-US"/>
              <a:t>Assume you have QEMU at system-wide ($ sudo apt-get install qemu-kvm), and remember to turn on visualization in BIOS</a:t>
            </a:r>
            <a:endParaRPr lang="x-none" altLang="en-US"/>
          </a:p>
          <a:p>
            <a:pPr lvl="1" fontAlgn="auto">
              <a:lnSpc>
                <a:spcPct val="100000"/>
              </a:lnSpc>
            </a:pPr>
            <a:r>
              <a:rPr lang="x-none" altLang="en-US"/>
              <a:t>Build image for QEMU (inside chroot)</a:t>
            </a:r>
            <a:endParaRPr lang="x-none" altLang="en-US"/>
          </a:p>
          <a:p>
            <a:pPr lvl="2" fontAlgn="auto">
              <a:lnSpc>
                <a:spcPct val="100000"/>
              </a:lnSpc>
            </a:pPr>
            <a:r>
              <a:rPr lang="x-none" altLang="en-US"/>
              <a:t>(cr) $ ./image_to_vm.sh --from=../build/images/your_platform_name/latest --board=${BOARD}</a:t>
            </a:r>
            <a:endParaRPr lang="x-none" altLang="en-US"/>
          </a:p>
          <a:p>
            <a:pPr lvl="2" fontAlgn="auto">
              <a:lnSpc>
                <a:spcPct val="100000"/>
              </a:lnSpc>
            </a:pPr>
            <a:r>
              <a:rPr lang="x-none" altLang="en-US"/>
              <a:t>Launch QEMU with image (outside chroot)</a:t>
            </a:r>
            <a:endParaRPr lang="x-none" altLang="en-US"/>
          </a:p>
          <a:p>
            <a:pPr lvl="2" fontAlgn="auto">
              <a:lnSpc>
                <a:spcPct val="100000"/>
              </a:lnSpc>
            </a:pPr>
            <a:r>
              <a:rPr lang="x-none" altLang="en-US"/>
              <a:t>$ sudo kvm -m 2048 -hda src/build/images/auron/latest/chromiumos_qemu_image.bin -net nic,model=e1000 -net user</a:t>
            </a:r>
            <a:endParaRPr lang="x-none" altLang="en-US"/>
          </a:p>
          <a:p>
            <a:pPr lvl="2" fontAlgn="auto">
              <a:lnSpc>
                <a:spcPct val="100000"/>
              </a:lnSpc>
            </a:pPr>
            <a:r>
              <a:rPr lang="x-none" altLang="en-US"/>
              <a:t>(cr) $ sudo qemu-system-x86_64 -enable-kvm -m 1024 -cpu Broadwell -net nic,model=e1000 -net user -hda /mnt/host/source/src/build/images/fox_wtm2/latest/chromiumos_qemu_image.bin</a:t>
            </a:r>
            <a:endParaRPr lang="x-none" altLang="en-US"/>
          </a:p>
          <a:p>
            <a:pPr lvl="2" fontAlgn="auto">
              <a:lnSpc>
                <a:spcPct val="100000"/>
              </a:lnSpc>
            </a:pPr>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1450"/>
            <a:ext cx="10515600" cy="548005"/>
          </a:xfrm>
        </p:spPr>
        <p:txBody>
          <a:bodyPr>
            <a:normAutofit fontScale="90000"/>
          </a:bodyPr>
          <a:p>
            <a:r>
              <a:rPr lang="x-none" altLang="en-US"/>
              <a:t>Bluez</a:t>
            </a:r>
            <a:endParaRPr lang="x-none" altLang="en-US"/>
          </a:p>
        </p:txBody>
      </p:sp>
      <p:sp>
        <p:nvSpPr>
          <p:cNvPr id="3" name="Content Placeholder 2"/>
          <p:cNvSpPr>
            <a:spLocks noGrp="1"/>
          </p:cNvSpPr>
          <p:nvPr>
            <p:ph idx="1"/>
          </p:nvPr>
        </p:nvSpPr>
        <p:spPr>
          <a:xfrm>
            <a:off x="838835" y="894080"/>
            <a:ext cx="8151495" cy="5778500"/>
          </a:xfrm>
        </p:spPr>
        <p:txBody>
          <a:bodyPr>
            <a:normAutofit fontScale="40000"/>
          </a:bodyPr>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endParaRPr lang="en-US" sz="12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sz="4800"/>
              <a:t>Chromuim OS Running Model</a:t>
            </a:r>
            <a:endParaRPr lang="en-US" altLang="zh-CN" sz="48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8290"/>
            <a:ext cx="10515600" cy="421005"/>
          </a:xfrm>
        </p:spPr>
        <p:txBody>
          <a:bodyPr>
            <a:normAutofit fontScale="90000"/>
          </a:bodyPr>
          <a:p>
            <a:r>
              <a:rPr lang="en-US" altLang="zh-CN"/>
              <a:t>Architecture - Overview</a:t>
            </a:r>
            <a:endParaRPr lang="en-US" altLang="zh-CN"/>
          </a:p>
        </p:txBody>
      </p:sp>
      <p:sp>
        <p:nvSpPr>
          <p:cNvPr id="3" name="内容占位符 2"/>
          <p:cNvSpPr>
            <a:spLocks noGrp="1"/>
          </p:cNvSpPr>
          <p:nvPr>
            <p:ph idx="1"/>
          </p:nvPr>
        </p:nvSpPr>
        <p:spPr>
          <a:xfrm>
            <a:off x="683895" y="1054100"/>
            <a:ext cx="6482080" cy="5582920"/>
          </a:xfrm>
        </p:spPr>
        <p:txBody>
          <a:bodyPr>
            <a:normAutofit fontScale="50000"/>
          </a:bodyPr>
          <a:p>
            <a:pPr fontAlgn="auto">
              <a:lnSpc>
                <a:spcPct val="150000"/>
              </a:lnSpc>
            </a:pPr>
            <a:r>
              <a:rPr lang="en-US" altLang="zh-CN"/>
              <a:t>Concepts</a:t>
            </a:r>
            <a:endParaRPr lang="en-US" altLang="zh-CN"/>
          </a:p>
          <a:p>
            <a:pPr lvl="1" fontAlgn="auto">
              <a:lnSpc>
                <a:spcPct val="150000"/>
              </a:lnSpc>
            </a:pPr>
            <a:r>
              <a:rPr lang="en-US" altLang="zh-CN"/>
              <a:t>“browser process”: Refer to the main process that runs the UI and manages tab and plugin processes.</a:t>
            </a:r>
            <a:endParaRPr lang="en-US" altLang="zh-CN"/>
          </a:p>
          <a:p>
            <a:pPr lvl="1" fontAlgn="auto">
              <a:lnSpc>
                <a:spcPct val="150000"/>
              </a:lnSpc>
            </a:pPr>
            <a:r>
              <a:rPr lang="en-US" altLang="zh-CN"/>
              <a:t>“render process/renderer”: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render process has a global RenderProcess object that manages communication with the parent browser process and maintains global state. The browser 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endParaRPr lang="en-US" altLang="zh-CN">
              <a:sym typeface="+mn-ea"/>
            </a:endParaRP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95275"/>
            <a:ext cx="10515600" cy="633095"/>
          </a:xfrm>
        </p:spPr>
        <p:txBody>
          <a:bodyPr>
            <a:normAutofit fontScale="90000"/>
          </a:bodyPr>
          <a:p>
            <a:r>
              <a:rPr lang="en-US" altLang="zh-CN"/>
              <a:t>Architecture - </a:t>
            </a:r>
            <a:r>
              <a:rPr lang="zh-CN" altLang="en-US"/>
              <a:t>Components and </a:t>
            </a:r>
            <a:r>
              <a:rPr lang="en-US" altLang="zh-CN"/>
              <a:t>I</a:t>
            </a:r>
            <a:r>
              <a:rPr lang="zh-CN" altLang="en-US"/>
              <a:t>nterfaces</a:t>
            </a:r>
            <a:endParaRPr lang="zh-CN" altLang="en-US"/>
          </a:p>
        </p:txBody>
      </p:sp>
      <p:sp>
        <p:nvSpPr>
          <p:cNvPr id="3" name="内容占位符 2"/>
          <p:cNvSpPr>
            <a:spLocks noGrp="1"/>
          </p:cNvSpPr>
          <p:nvPr>
            <p:ph idx="1"/>
          </p:nvPr>
        </p:nvSpPr>
        <p:spPr>
          <a:xfrm>
            <a:off x="838200" y="1154430"/>
            <a:ext cx="10515600" cy="5461000"/>
          </a:xfrm>
        </p:spPr>
        <p:txBody>
          <a:bodyPr>
            <a:normAutofit fontScale="60000"/>
          </a:bodyPr>
          <a:p>
            <a:pPr fontAlgn="auto">
              <a:lnSpc>
                <a:spcPct val="150000"/>
              </a:lnSpc>
            </a:pPr>
            <a:r>
              <a:rPr lang="zh-CN" altLang="en-US"/>
              <a:t>In the render process:</a:t>
            </a:r>
            <a:endParaRPr lang="zh-CN" altLang="en-US"/>
          </a:p>
          <a:p>
            <a:pPr lvl="1" fontAlgn="auto">
              <a:lnSpc>
                <a:spcPct val="150000"/>
              </a:lnSpc>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fontAlgn="auto">
              <a:lnSpc>
                <a:spcPct val="150000"/>
              </a:lnSpc>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fontAlgn="auto">
              <a:lnSpc>
                <a:spcPct val="150000"/>
              </a:lnSpc>
            </a:pPr>
            <a:r>
              <a:rPr lang="zh-CN" altLang="en-US"/>
              <a:t>In the browser process:</a:t>
            </a:r>
            <a:endParaRPr lang="zh-CN" altLang="en-US"/>
          </a:p>
          <a:p>
            <a:pPr lvl="1" fontAlgn="auto">
              <a:lnSpc>
                <a:spcPct val="150000"/>
              </a:lnSpc>
            </a:pPr>
            <a:r>
              <a:rPr lang="zh-CN" altLang="en-US"/>
              <a:t>The Browser object represents a top-level browser window.</a:t>
            </a:r>
            <a:endParaRPr lang="zh-CN" altLang="en-US"/>
          </a:p>
          <a:p>
            <a:pPr lvl="1" fontAlgn="auto">
              <a:lnSpc>
                <a:spcPct val="150000"/>
              </a:lnSpc>
            </a:pPr>
            <a:r>
              <a:rPr lang="zh-CN" altLang="en-US"/>
              <a:t>The RenderProcessHost object represents the browser side of a single browser ↔ renderer IPC connection. There is one RenderProcessHost in the browser process for each render process.</a:t>
            </a:r>
            <a:endParaRPr lang="zh-CN" altLang="en-US"/>
          </a:p>
          <a:p>
            <a:pPr lvl="1" fontAlgn="auto">
              <a:lnSpc>
                <a:spcPct val="150000"/>
              </a:lnSpc>
            </a:pPr>
            <a:r>
              <a:rPr lang="zh-CN" altLang="en-US"/>
              <a:t>The RenderViewHost object encapsulates communication with the remote RenderView, and RenderWidgetHost handles the input and painting for RenderWidget in the browser.</a:t>
            </a:r>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81305"/>
            <a:ext cx="10515600" cy="654050"/>
          </a:xfrm>
        </p:spPr>
        <p:txBody>
          <a:bodyPr>
            <a:normAutofit fontScale="90000"/>
          </a:bodyPr>
          <a:p>
            <a:r>
              <a:rPr lang="en-US" altLang="zh-CN"/>
              <a:t>Architecture - Process Model</a:t>
            </a:r>
            <a:endParaRPr lang="en-US" altLang="zh-CN"/>
          </a:p>
        </p:txBody>
      </p:sp>
      <p:sp>
        <p:nvSpPr>
          <p:cNvPr id="3" name="内容占位符 2"/>
          <p:cNvSpPr>
            <a:spLocks noGrp="1"/>
          </p:cNvSpPr>
          <p:nvPr>
            <p:ph idx="1"/>
          </p:nvPr>
        </p:nvSpPr>
        <p:spPr>
          <a:xfrm>
            <a:off x="838200" y="1259840"/>
            <a:ext cx="10515600" cy="5433695"/>
          </a:xfrm>
        </p:spPr>
        <p:txBody>
          <a:bodyPr>
            <a:normAutofit fontScale="60000"/>
          </a:bodyPr>
          <a:p>
            <a:pPr fontAlgn="auto">
              <a:lnSpc>
                <a:spcPct val="150000"/>
              </a:lnSpc>
            </a:pPr>
            <a:r>
              <a:rPr lang="zh-CN" altLang="en-US"/>
              <a:t>Chromium supports four different models that affect how the browser allocates pages into renderer processes. </a:t>
            </a:r>
            <a:endParaRPr lang="zh-CN" altLang="en-US"/>
          </a:p>
          <a:p>
            <a:pPr lvl="1" fontAlgn="auto">
              <a:lnSpc>
                <a:spcPct val="150000"/>
              </a:lnSpc>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fontAlgn="auto">
              <a:lnSpc>
                <a:spcPct val="150000"/>
              </a:lnSpc>
            </a:pPr>
            <a:r>
              <a:rPr lang="en-US" altLang="zh-CN"/>
              <a:t>Process-per-site: O</a:t>
            </a:r>
            <a:r>
              <a:rPr lang="zh-CN" altLang="en-US"/>
              <a:t>ne process for all instances of a web site</a:t>
            </a:r>
            <a:r>
              <a:rPr lang="en-US" altLang="zh-CN"/>
              <a:t>;</a:t>
            </a:r>
            <a:endParaRPr lang="zh-CN" altLang="en-US"/>
          </a:p>
          <a:p>
            <a:pPr lvl="1" fontAlgn="auto">
              <a:lnSpc>
                <a:spcPct val="150000"/>
              </a:lnSpc>
            </a:pPr>
            <a:r>
              <a:rPr lang="en-US" altLang="zh-CN"/>
              <a:t>Process-per-tab: O</a:t>
            </a:r>
            <a:r>
              <a:rPr lang="zh-CN" altLang="en-US"/>
              <a:t>ne process for each group of connected tabs</a:t>
            </a:r>
            <a:r>
              <a:rPr lang="en-US" altLang="zh-CN"/>
              <a:t>;</a:t>
            </a:r>
            <a:endParaRPr lang="zh-CN" altLang="en-US"/>
          </a:p>
          <a:p>
            <a:pPr lvl="1" fontAlgn="auto">
              <a:lnSpc>
                <a:spcPct val="150000"/>
              </a:lnSpc>
            </a:pPr>
            <a:r>
              <a:rPr lang="en-US" altLang="zh-CN"/>
              <a:t>Single process: E</a:t>
            </a:r>
            <a:r>
              <a:rPr lang="zh-CN" altLang="en-US"/>
              <a:t>verything in a single process. </a:t>
            </a:r>
            <a:endParaRPr lang="zh-CN" altLang="en-US"/>
          </a:p>
          <a:p>
            <a:pPr lvl="1" fontAlgn="auto">
              <a:lnSpc>
                <a:spcPct val="150000"/>
              </a:lnSpc>
            </a:pPr>
            <a:r>
              <a:rPr lang="zh-CN" altLang="en-US"/>
              <a:t>These models differ in whether they reflect the origin of the content, the relationships between tabs, or both.</a:t>
            </a:r>
            <a:endParaRPr lang="zh-CN" altLang="en-US"/>
          </a:p>
          <a:p>
            <a:pPr lvl="0" fontAlgn="auto">
              <a:lnSpc>
                <a:spcPct val="150000"/>
              </a:lnSpc>
            </a:pPr>
            <a:r>
              <a:rPr lang="zh-CN" altLang="en-US"/>
              <a:t>Sandboxes and </a:t>
            </a:r>
            <a:r>
              <a:rPr lang="en-US" altLang="zh-CN"/>
              <a:t>P</a:t>
            </a:r>
            <a:r>
              <a:rPr lang="zh-CN" altLang="en-US"/>
              <a:t>lug-ins</a:t>
            </a:r>
            <a:endParaRPr lang="zh-CN" altLang="en-US"/>
          </a:p>
          <a:p>
            <a:pPr lvl="1" fontAlgn="auto">
              <a:lnSpc>
                <a:spcPct val="150000"/>
              </a:lnSpc>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fontAlgn="auto">
              <a:lnSpc>
                <a:spcPct val="150000"/>
              </a:lnSpc>
            </a:pPr>
            <a:r>
              <a:rPr lang="zh-CN" altLang="en-US"/>
              <a:t>Browser plug-ins, such as Flash and Silverlight, are also executed in their own processes, and some plug-ins like Flash even run within Chromium's sandbox.</a:t>
            </a:r>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36270"/>
          </a:xfrm>
        </p:spPr>
        <p:txBody>
          <a:bodyPr>
            <a:normAutofit fontScale="90000"/>
          </a:bodyPr>
          <a:p>
            <a:r>
              <a:rPr lang="x-none" altLang="en-US"/>
              <a:t>Chromium OS Graphics Stack</a:t>
            </a:r>
            <a:endParaRPr lang="x-none" altLang="en-US"/>
          </a:p>
        </p:txBody>
      </p:sp>
      <p:pic>
        <p:nvPicPr>
          <p:cNvPr id="4" name="Content Placeholder 3"/>
          <p:cNvPicPr>
            <a:picLocks noChangeAspect="1"/>
          </p:cNvPicPr>
          <p:nvPr>
            <p:ph idx="1"/>
          </p:nvPr>
        </p:nvPicPr>
        <p:blipFill>
          <a:blip r:embed="rId1"/>
          <a:stretch>
            <a:fillRect/>
          </a:stretch>
        </p:blipFill>
        <p:spPr>
          <a:xfrm>
            <a:off x="8323580" y="1602740"/>
            <a:ext cx="3743960" cy="1905000"/>
          </a:xfrm>
          <a:prstGeom prst="rect">
            <a:avLst/>
          </a:prstGeom>
        </p:spPr>
      </p:pic>
      <p:pic>
        <p:nvPicPr>
          <p:cNvPr id="5" name="Picture 4"/>
          <p:cNvPicPr>
            <a:picLocks noChangeAspect="1"/>
          </p:cNvPicPr>
          <p:nvPr/>
        </p:nvPicPr>
        <p:blipFill>
          <a:blip r:embed="rId2"/>
          <a:stretch>
            <a:fillRect/>
          </a:stretch>
        </p:blipFill>
        <p:spPr>
          <a:xfrm>
            <a:off x="8550910" y="4186555"/>
            <a:ext cx="2009775" cy="1905000"/>
          </a:xfrm>
          <a:prstGeom prst="rect">
            <a:avLst/>
          </a:prstGeom>
        </p:spPr>
      </p:pic>
      <p:sp>
        <p:nvSpPr>
          <p:cNvPr id="6" name="Text Box 5"/>
          <p:cNvSpPr txBox="1"/>
          <p:nvPr/>
        </p:nvSpPr>
        <p:spPr>
          <a:xfrm>
            <a:off x="306705" y="1638935"/>
            <a:ext cx="6861175" cy="2560320"/>
          </a:xfrm>
          <a:prstGeom prst="rect">
            <a:avLst/>
          </a:prstGeom>
          <a:noFill/>
        </p:spPr>
        <p:txBody>
          <a:bodyPr wrap="square" rtlCol="0">
            <a:spAutoFit/>
          </a:bodyPr>
          <a:p>
            <a:pPr algn="l"/>
            <a:r>
              <a:rPr lang="en-US"/>
              <a:t>Ozone-gbm</a:t>
            </a:r>
            <a:endParaRPr lang="en-US"/>
          </a:p>
          <a:p>
            <a:pPr marL="285750" indent="-285750" algn="l">
              <a:buFont typeface="Arial" charset="0"/>
              <a:buChar char="•"/>
            </a:pPr>
            <a:r>
              <a:rPr lang="en-US" sz="1600"/>
              <a:t>Ozone-gbm is one of the Ozone backends that allows ChromeOS to interact directly with DRM/KMS and evdev to remove the X11 dependency. </a:t>
            </a:r>
            <a:endParaRPr lang="en-US" sz="1600"/>
          </a:p>
          <a:p>
            <a:pPr marL="285750" indent="-285750" algn="l">
              <a:buFont typeface="Arial" charset="0"/>
              <a:buChar char="•"/>
            </a:pPr>
            <a:r>
              <a:rPr lang="en-US" sz="1600"/>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endParaRPr lang="en-US" sz="1600"/>
          </a:p>
        </p:txBody>
      </p:sp>
      <p:pic>
        <p:nvPicPr>
          <p:cNvPr id="7" name="Picture 6"/>
          <p:cNvPicPr>
            <a:picLocks noChangeAspect="1"/>
          </p:cNvPicPr>
          <p:nvPr/>
        </p:nvPicPr>
        <p:blipFill>
          <a:blip r:embed="rId3"/>
          <a:stretch>
            <a:fillRect/>
          </a:stretch>
        </p:blipFill>
        <p:spPr>
          <a:xfrm>
            <a:off x="778510" y="4490720"/>
            <a:ext cx="4361815" cy="21431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61"/>
            <a:ext cx="10515600" cy="681250"/>
          </a:xfrm>
        </p:spPr>
        <p:txBody>
          <a:bodyPr>
            <a:normAutofit fontScale="90000"/>
          </a:bodyPr>
          <a:lstStyle/>
          <a:p>
            <a:r>
              <a:rPr lang="en-US" dirty="0" smtClean="0"/>
              <a:t>Establish </a:t>
            </a:r>
            <a:r>
              <a:rPr lang="x-none" altLang="en-US" dirty="0" smtClean="0"/>
              <a:t>P</a:t>
            </a:r>
            <a:r>
              <a:rPr lang="en-US" dirty="0" smtClean="0"/>
              <a:t>rivate </a:t>
            </a:r>
            <a:r>
              <a:rPr lang="x-none" altLang="en-US" dirty="0" smtClean="0"/>
              <a:t>O</a:t>
            </a:r>
            <a:r>
              <a:rPr lang="en-US" dirty="0" smtClean="0"/>
              <a:t>verlay</a:t>
            </a:r>
            <a:endParaRPr lang="en-US" dirty="0"/>
          </a:p>
        </p:txBody>
      </p:sp>
      <p:sp>
        <p:nvSpPr>
          <p:cNvPr id="3" name="Content Placeholder 2"/>
          <p:cNvSpPr>
            <a:spLocks noGrp="1"/>
          </p:cNvSpPr>
          <p:nvPr>
            <p:ph idx="1"/>
          </p:nvPr>
        </p:nvSpPr>
        <p:spPr>
          <a:xfrm>
            <a:off x="838200" y="1102936"/>
            <a:ext cx="10515600" cy="5640764"/>
          </a:xfrm>
        </p:spPr>
        <p:txBody>
          <a:bodyPr>
            <a:normAutofit fontScale="85000"/>
          </a:bodyPr>
          <a:lstStyle/>
          <a:p>
            <a:pPr fontAlgn="auto">
              <a:lnSpc>
                <a:spcPct val="100000"/>
              </a:lnSpc>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smtClean="0"/>
              <a:t>mkdir</a:t>
            </a:r>
            <a:r>
              <a:rPr lang="en-US" altLang="en-US" dirty="0" smtClean="0"/>
              <a:t> –p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a:t>
            </a:r>
            <a:r>
              <a:rPr lang="en-US" altLang="en-US" dirty="0" smtClean="0"/>
              <a:t>PORTDIR_OVERLAY = “/</a:t>
            </a:r>
            <a:r>
              <a:rPr lang="en-US" altLang="en-US" dirty="0" err="1" smtClean="0"/>
              <a:t>usr</a:t>
            </a:r>
            <a:r>
              <a:rPr lang="en-US" altLang="en-US" dirty="0" smtClean="0"/>
              <a:t>/local/portage”</a:t>
            </a:r>
            <a:endParaRPr lang="en-US" altLang="en-US" dirty="0" smtClean="0"/>
          </a:p>
          <a:p>
            <a:pPr fontAlgn="auto">
              <a:lnSpc>
                <a:spcPct val="100000"/>
              </a:lnSpc>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smtClean="0"/>
          </a:p>
          <a:p>
            <a:pPr lvl="1" fontAlgn="auto">
              <a:lnSpc>
                <a:spcPct val="100000"/>
              </a:lnSpc>
            </a:pPr>
            <a:r>
              <a:rPr lang="en-US" altLang="en-US" dirty="0" err="1"/>
              <a:t>m</a:t>
            </a:r>
            <a:r>
              <a:rPr lang="en-US" altLang="en-US" dirty="0" err="1" smtClean="0"/>
              <a:t>kdir</a:t>
            </a:r>
            <a:r>
              <a:rPr lang="en-US" altLang="en-US" dirty="0" smtClean="0"/>
              <a:t> /</a:t>
            </a:r>
            <a:r>
              <a:rPr lang="en-US" altLang="en-US" dirty="0" err="1" smtClean="0"/>
              <a:t>usr</a:t>
            </a:r>
            <a:r>
              <a:rPr lang="en-US" altLang="en-US" dirty="0" smtClean="0"/>
              <a:t>/local/portage/metadata</a:t>
            </a:r>
            <a:endParaRPr lang="en-US" altLang="en-US" dirty="0" smtClean="0"/>
          </a:p>
          <a:p>
            <a:pPr lvl="1" fontAlgn="auto">
              <a:lnSpc>
                <a:spcPct val="100000"/>
              </a:lnSpc>
            </a:pPr>
            <a:r>
              <a:rPr lang="en-US" altLang="en-US" dirty="0" smtClean="0"/>
              <a:t>echo “masters = </a:t>
            </a:r>
            <a:r>
              <a:rPr lang="en-US" altLang="en-US" dirty="0" err="1" smtClean="0"/>
              <a:t>gentoo</a:t>
            </a:r>
            <a:r>
              <a:rPr lang="en-US" altLang="en-US" dirty="0" smtClean="0"/>
              <a:t>” &gt; /</a:t>
            </a:r>
            <a:r>
              <a:rPr lang="en-US" altLang="en-US" dirty="0" err="1" smtClean="0"/>
              <a:t>usr</a:t>
            </a:r>
            <a:r>
              <a:rPr lang="en-US" altLang="en-US" dirty="0" smtClean="0"/>
              <a:t>/local/portage/metadata/</a:t>
            </a:r>
            <a:r>
              <a:rPr lang="en-US" altLang="en-US" dirty="0" err="1" smtClean="0"/>
              <a:t>layout.conf</a:t>
            </a:r>
            <a:endParaRPr lang="en-US" altLang="en-US" dirty="0" smtClean="0"/>
          </a:p>
          <a:p>
            <a:pPr fontAlgn="auto">
              <a:lnSpc>
                <a:spcPct val="100000"/>
              </a:lnSpc>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smtClean="0"/>
          </a:p>
          <a:p>
            <a:pPr lvl="1" fontAlgn="auto">
              <a:lnSpc>
                <a:spcPct val="100000"/>
              </a:lnSpc>
            </a:pPr>
            <a:r>
              <a:rPr lang="en-US" altLang="en-US" dirty="0" smtClean="0"/>
              <a:t>echo “</a:t>
            </a:r>
            <a:r>
              <a:rPr lang="en-US" altLang="en-US" dirty="0" err="1" smtClean="0"/>
              <a:t>garfileo</a:t>
            </a:r>
            <a:r>
              <a:rPr lang="en-US" altLang="en-US" dirty="0" smtClean="0"/>
              <a:t>” &gt; /</a:t>
            </a:r>
            <a:r>
              <a:rPr lang="en-US" altLang="en-US" dirty="0" err="1" smtClean="0"/>
              <a:t>usr</a:t>
            </a:r>
            <a:r>
              <a:rPr lang="en-US" altLang="en-US" dirty="0" smtClean="0"/>
              <a:t>/local/portage/profiles/</a:t>
            </a:r>
            <a:r>
              <a:rPr lang="en-US" altLang="en-US" dirty="0" err="1" smtClean="0"/>
              <a:t>repo_name</a:t>
            </a:r>
            <a:endParaRPr lang="en-US" altLang="en-US"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75855</Words>
  <Application>Kingsoft Office WPP</Application>
  <PresentationFormat>Widescreen</PresentationFormat>
  <Paragraphs>1493</Paragraphs>
  <Slides>85</Slides>
  <Notes>25</Notes>
  <HiddenSlides>0</HiddenSlides>
  <MMClips>0</MMClips>
  <ScaleCrop>false</ScaleCrop>
  <HeadingPairs>
    <vt:vector size="4" baseType="variant">
      <vt:variant>
        <vt:lpstr>主题</vt:lpstr>
      </vt:variant>
      <vt:variant>
        <vt:i4>1</vt:i4>
      </vt:variant>
      <vt:variant>
        <vt:lpstr>幻灯片标题</vt:lpstr>
      </vt:variant>
      <vt:variant>
        <vt:i4>85</vt:i4>
      </vt:variant>
    </vt:vector>
  </HeadingPairs>
  <TitlesOfParts>
    <vt:vector size="86" baseType="lpstr">
      <vt:lpstr>Office 主题</vt:lpstr>
      <vt:lpstr>Understand of Chromium OS</vt:lpstr>
      <vt:lpstr>Background of Portage</vt:lpstr>
      <vt:lpstr>Equery</vt:lpstr>
      <vt:lpstr>Overlay Mechanism in Portage Tree</vt:lpstr>
      <vt:lpstr>Overlays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PowerPoint 演示文稿</vt:lpstr>
      <vt:lpstr>Chrome Web Apps</vt:lpstr>
      <vt:lpstr>Firmware</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Set up GPIO in Coreboot</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Chromium OS Performance Tuning</vt:lpstr>
      <vt:lpstr>Script to reset TPM</vt:lpstr>
      <vt:lpstr>How to use Crouton to run Ubuntu inside Chromium OS</vt:lpstr>
      <vt:lpstr>Crostini</vt:lpstr>
      <vt:lpstr>Croustini (continued)</vt:lpstr>
      <vt:lpstr>How to Run Android Apps in Chrome with Google ARC https://www.tomsguide.com/us/google-arc-chrome-android-apps,news-20736.html</vt:lpstr>
      <vt:lpstr>Running Custom Containers Under Chromium OS</vt:lpstr>
      <vt:lpstr>Chromium OS UI Framework</vt:lpstr>
      <vt:lpstr>Wayland and Weston</vt:lpstr>
      <vt:lpstr>Wayland and WCodebase</vt:lpstr>
      <vt:lpstr>Weston Runtime Support Libs</vt:lpstr>
      <vt:lpstr>Linux DISPLAY=:0.0</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Bluez</vt:lpstr>
      <vt:lpstr>Chromuim OS Running Model</vt:lpstr>
      <vt:lpstr>Architecture - Overview</vt:lpstr>
      <vt:lpstr>Architecture - Components and Interfaces</vt:lpstr>
      <vt:lpstr>Architecture - Process Model</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377</cp:revision>
  <dcterms:created xsi:type="dcterms:W3CDTF">2018-11-01T02:29:13Z</dcterms:created>
  <dcterms:modified xsi:type="dcterms:W3CDTF">2018-11-01T02:29:13Z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533fe54c-6850-4a12-b21e-3d4be22e41bb</vt:lpwstr>
  </property>
  <property fmtid="{D5CDD505-2E9C-101B-9397-08002B2CF9AE}" pid="4" name="CTP_TimeStamp">
    <vt:lpwstr>2018-10-18 06:58:25Z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